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sldIdLst>
    <p:sldId id="265" r:id="rId2"/>
    <p:sldId id="266" r:id="rId3"/>
    <p:sldId id="269" r:id="rId4"/>
    <p:sldId id="268" r:id="rId5"/>
    <p:sldId id="270" r:id="rId6"/>
    <p:sldId id="276" r:id="rId7"/>
    <p:sldId id="275" r:id="rId8"/>
    <p:sldId id="274" r:id="rId9"/>
    <p:sldId id="273" r:id="rId10"/>
    <p:sldId id="267" r:id="rId11"/>
    <p:sldId id="272" r:id="rId12"/>
    <p:sldId id="271" r:id="rId13"/>
    <p:sldId id="277"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33A60"/>
    <a:srgbClr val="20375B"/>
    <a:srgbClr val="213A60"/>
    <a:srgbClr val="21325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2" autoAdjust="0"/>
    <p:restoredTop sz="52934" autoAdjust="0"/>
  </p:normalViewPr>
  <p:slideViewPr>
    <p:cSldViewPr snapToGrid="0" snapToObjects="1">
      <p:cViewPr varScale="1">
        <p:scale>
          <a:sx n="54" d="100"/>
          <a:sy n="54" d="100"/>
        </p:scale>
        <p:origin x="2754" y="72"/>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E65AB6-5034-0948-BDC0-E8AABA02F9F7}" type="datetimeFigureOut">
              <a:rPr lang="en-US" smtClean="0"/>
              <a:t>2/12/2024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D97FAFA-5A65-0146-B925-A40E245E07B2}" type="slidenum">
              <a:rPr lang="en-US" smtClean="0"/>
              <a:t>‹#›</a:t>
            </a:fld>
            <a:endParaRPr lang="en-US"/>
          </a:p>
        </p:txBody>
      </p:sp>
    </p:spTree>
    <p:extLst>
      <p:ext uri="{BB962C8B-B14F-4D97-AF65-F5344CB8AC3E}">
        <p14:creationId xmlns:p14="http://schemas.microsoft.com/office/powerpoint/2010/main" val="3588098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D97FAFA-5A65-0146-B925-A40E245E07B2}" type="slidenum">
              <a:rPr lang="en-US" smtClean="0"/>
              <a:t>1</a:t>
            </a:fld>
            <a:endParaRPr lang="en-US"/>
          </a:p>
        </p:txBody>
      </p:sp>
    </p:spTree>
    <p:extLst>
      <p:ext uri="{BB962C8B-B14F-4D97-AF65-F5344CB8AC3E}">
        <p14:creationId xmlns:p14="http://schemas.microsoft.com/office/powerpoint/2010/main" val="30802641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D5BD3C-5F19-3520-AA54-139E019303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2EBF35-1843-DDBF-3F6A-052FB0C0BA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1E3A21-BDF0-AC52-1505-CA3B312280A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EAA6A30-AA66-B223-6DD7-662483545A15}"/>
              </a:ext>
            </a:extLst>
          </p:cNvPr>
          <p:cNvSpPr>
            <a:spLocks noGrp="1"/>
          </p:cNvSpPr>
          <p:nvPr>
            <p:ph type="sldNum" sz="quarter" idx="5"/>
          </p:nvPr>
        </p:nvSpPr>
        <p:spPr/>
        <p:txBody>
          <a:bodyPr/>
          <a:lstStyle/>
          <a:p>
            <a:fld id="{CD97FAFA-5A65-0146-B925-A40E245E07B2}" type="slidenum">
              <a:rPr lang="en-US" smtClean="0"/>
              <a:t>2</a:t>
            </a:fld>
            <a:endParaRPr lang="en-US"/>
          </a:p>
        </p:txBody>
      </p:sp>
    </p:spTree>
    <p:extLst>
      <p:ext uri="{BB962C8B-B14F-4D97-AF65-F5344CB8AC3E}">
        <p14:creationId xmlns:p14="http://schemas.microsoft.com/office/powerpoint/2010/main" val="25729417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FEBFC7-92C6-B31C-6152-7B2F869EC9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0AB897-8377-20FF-6427-0A5640F6B6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45EEA0-8BA4-CADF-100C-994C2B3444D8}"/>
              </a:ext>
            </a:extLst>
          </p:cNvPr>
          <p:cNvSpPr>
            <a:spLocks noGrp="1"/>
          </p:cNvSpPr>
          <p:nvPr>
            <p:ph type="body" idx="1"/>
          </p:nvPr>
        </p:nvSpPr>
        <p:spPr/>
        <p:txBody>
          <a:bodyPr/>
          <a:lstStyle/>
          <a:p>
            <a:pPr marL="285750" indent="-285750">
              <a:buFont typeface="Arial" panose="020B0604020202020204" pitchFamily="34" charset="0"/>
              <a:buChar char="•"/>
            </a:pPr>
            <a:r>
              <a:rPr lang="en-US" sz="1800" dirty="0"/>
              <a:t>From Michigan Originally through college</a:t>
            </a:r>
          </a:p>
          <a:p>
            <a:pPr marL="285750" indent="-285750">
              <a:buFont typeface="Arial" panose="020B0604020202020204" pitchFamily="34" charset="0"/>
              <a:buChar char="•"/>
            </a:pPr>
            <a:r>
              <a:rPr lang="en-US" sz="1800" dirty="0"/>
              <a:t>Former Golf Professional</a:t>
            </a:r>
          </a:p>
          <a:p>
            <a:pPr marL="742950" lvl="1" indent="-285750">
              <a:buFont typeface="Arial" panose="020B0604020202020204" pitchFamily="34" charset="0"/>
              <a:buChar char="•"/>
            </a:pPr>
            <a:r>
              <a:rPr lang="en-US" sz="1800" dirty="0"/>
              <a:t>Been playing since I was 3 and quickly realized that it was not the business for me</a:t>
            </a:r>
          </a:p>
          <a:p>
            <a:pPr marL="742950" lvl="1" indent="-285750">
              <a:buFont typeface="Arial" panose="020B0604020202020204" pitchFamily="34" charset="0"/>
              <a:buChar char="•"/>
            </a:pPr>
            <a:endParaRPr lang="en-US" sz="1800" dirty="0"/>
          </a:p>
          <a:p>
            <a:pPr marL="285750" lvl="0" indent="-285750">
              <a:buFont typeface="Arial" panose="020B0604020202020204" pitchFamily="34" charset="0"/>
              <a:buChar char="•"/>
            </a:pPr>
            <a:r>
              <a:rPr lang="en-US" sz="1800" dirty="0"/>
              <a:t>Moved to AZ in 2005 and started my career in business with The Little Gym Franchise</a:t>
            </a:r>
          </a:p>
          <a:p>
            <a:pPr marL="742950" lvl="1" indent="-285750">
              <a:buFont typeface="Arial" panose="020B0604020202020204" pitchFamily="34" charset="0"/>
              <a:buChar char="•"/>
            </a:pPr>
            <a:r>
              <a:rPr lang="en-US" sz="1800" dirty="0"/>
              <a:t>Corporate Trainer</a:t>
            </a:r>
          </a:p>
          <a:p>
            <a:pPr marL="742950" lvl="1" indent="-285750">
              <a:buFont typeface="Arial" panose="020B0604020202020204" pitchFamily="34" charset="0"/>
              <a:buChar char="•"/>
            </a:pPr>
            <a:r>
              <a:rPr lang="en-US" sz="1800" dirty="0"/>
              <a:t>IT Business Analyst </a:t>
            </a:r>
          </a:p>
          <a:p>
            <a:pPr marL="742950" lvl="1" indent="-285750">
              <a:buFont typeface="Arial" panose="020B0604020202020204" pitchFamily="34" charset="0"/>
              <a:buChar char="•"/>
            </a:pPr>
            <a:r>
              <a:rPr lang="en-US" sz="1800" dirty="0"/>
              <a:t>IT Project Manager</a:t>
            </a:r>
          </a:p>
          <a:p>
            <a:pPr marL="742950" lvl="1" indent="-285750">
              <a:buFont typeface="Arial" panose="020B0604020202020204" pitchFamily="34" charset="0"/>
              <a:buChar char="•"/>
            </a:pPr>
            <a:r>
              <a:rPr lang="en-US" sz="1800" dirty="0"/>
              <a:t>Asst Brand Manager – Rebranded the entire business</a:t>
            </a:r>
          </a:p>
          <a:p>
            <a:pPr marL="742950" lvl="1" indent="-285750">
              <a:buFont typeface="Arial" panose="020B0604020202020204" pitchFamily="34" charset="0"/>
              <a:buChar char="•"/>
            </a:pPr>
            <a:r>
              <a:rPr lang="en-US" sz="1800" dirty="0"/>
              <a:t>Business Consultant/Franchise Coach</a:t>
            </a:r>
          </a:p>
          <a:p>
            <a:pPr marL="742950" lvl="1" indent="-285750">
              <a:buFont typeface="Arial" panose="020B0604020202020204" pitchFamily="34" charset="0"/>
              <a:buChar char="•"/>
            </a:pPr>
            <a:endParaRPr lang="en-US" sz="1800" dirty="0"/>
          </a:p>
          <a:p>
            <a:pPr marL="285750" lvl="0" indent="-285750">
              <a:buFont typeface="Arial" panose="020B0604020202020204" pitchFamily="34" charset="0"/>
              <a:buChar char="•"/>
            </a:pPr>
            <a:r>
              <a:rPr lang="en-US" sz="1800" dirty="0"/>
              <a:t>Missed the water </a:t>
            </a:r>
          </a:p>
          <a:p>
            <a:pPr marL="742950" lvl="1" indent="-285750">
              <a:buFont typeface="Arial" panose="020B0604020202020204" pitchFamily="34" charset="0"/>
              <a:buChar char="•"/>
            </a:pPr>
            <a:r>
              <a:rPr lang="en-US" sz="1800" dirty="0"/>
              <a:t>Golf was great</a:t>
            </a:r>
          </a:p>
          <a:p>
            <a:pPr marL="742950" lvl="1" indent="-285750">
              <a:buFont typeface="Arial" panose="020B0604020202020204" pitchFamily="34" charset="0"/>
              <a:buChar char="•"/>
            </a:pPr>
            <a:r>
              <a:rPr lang="en-US" sz="1800" dirty="0"/>
              <a:t>Didn’t want to shovel snow</a:t>
            </a:r>
          </a:p>
          <a:p>
            <a:pPr marL="742950" lvl="1" indent="-285750">
              <a:buFont typeface="Arial" panose="020B0604020202020204" pitchFamily="34" charset="0"/>
              <a:buChar char="•"/>
            </a:pPr>
            <a:r>
              <a:rPr lang="en-US" sz="1800" dirty="0"/>
              <a:t>Chose to move to FL , Finger on Map </a:t>
            </a:r>
          </a:p>
          <a:p>
            <a:pPr marL="742950" lvl="1" indent="-285750">
              <a:buFont typeface="Arial" panose="020B0604020202020204" pitchFamily="34" charset="0"/>
              <a:buChar char="•"/>
            </a:pPr>
            <a:endParaRPr lang="en-US" sz="1800" dirty="0"/>
          </a:p>
          <a:p>
            <a:pPr marL="285750" lvl="0" indent="-285750">
              <a:buFont typeface="Arial" panose="020B0604020202020204" pitchFamily="34" charset="0"/>
              <a:buChar char="•"/>
            </a:pPr>
            <a:r>
              <a:rPr lang="en-US" sz="1800" dirty="0"/>
              <a:t>In 2013 I closed my eyes and put my finger on the map and it landed on Clearwater Beach, FL </a:t>
            </a:r>
          </a:p>
          <a:p>
            <a:pPr marL="742950" lvl="1" indent="-285750">
              <a:buFont typeface="Arial" panose="020B0604020202020204" pitchFamily="34" charset="0"/>
              <a:buChar char="•"/>
            </a:pPr>
            <a:r>
              <a:rPr lang="en-US" sz="1800" dirty="0"/>
              <a:t>Packed up and moved </a:t>
            </a:r>
          </a:p>
          <a:p>
            <a:pPr marL="742950" lvl="1" indent="-285750">
              <a:buFont typeface="Arial" panose="020B0604020202020204" pitchFamily="34" charset="0"/>
              <a:buChar char="•"/>
            </a:pPr>
            <a:r>
              <a:rPr lang="en-US" sz="1800" dirty="0"/>
              <a:t>Took a Franchise Business Consultant role with Huntington Learning Centers</a:t>
            </a:r>
          </a:p>
          <a:p>
            <a:pPr marL="742950" lvl="1" indent="-285750">
              <a:buFont typeface="Arial" panose="020B0604020202020204" pitchFamily="34" charset="0"/>
              <a:buChar char="•"/>
            </a:pPr>
            <a:r>
              <a:rPr lang="en-US" sz="1800" dirty="0"/>
              <a:t>The owners of the company were very numbers driven (doctorate in Statistics)</a:t>
            </a:r>
          </a:p>
          <a:p>
            <a:pPr marL="742950" lvl="1" indent="-285750">
              <a:buFont typeface="Arial" panose="020B0604020202020204" pitchFamily="34" charset="0"/>
              <a:buChar char="•"/>
            </a:pPr>
            <a:r>
              <a:rPr lang="en-US" sz="1800" dirty="0"/>
              <a:t>Learned a lot about how to use the numbers to tell a story</a:t>
            </a:r>
          </a:p>
          <a:p>
            <a:pPr marL="285750" lvl="0" indent="-285750">
              <a:buFont typeface="Arial" panose="020B0604020202020204" pitchFamily="34" charset="0"/>
              <a:buChar char="•"/>
            </a:pPr>
            <a:r>
              <a:rPr lang="en-US" sz="1800" dirty="0"/>
              <a:t>In 2016 I took a Director of Franchise Support role with Home Care Assistance </a:t>
            </a:r>
          </a:p>
          <a:p>
            <a:pPr marL="742950" lvl="1" indent="-285750">
              <a:buFont typeface="Arial" panose="020B0604020202020204" pitchFamily="34" charset="0"/>
              <a:buChar char="•"/>
            </a:pPr>
            <a:r>
              <a:rPr lang="en-US" sz="1800" dirty="0"/>
              <a:t>When I started,  I was given the under-performing franchise offices to support</a:t>
            </a:r>
          </a:p>
          <a:p>
            <a:pPr marL="742950" lvl="1" indent="-285750">
              <a:buFont typeface="Arial" panose="020B0604020202020204" pitchFamily="34" charset="0"/>
              <a:buChar char="•"/>
            </a:pPr>
            <a:r>
              <a:rPr lang="en-US" sz="1800" dirty="0"/>
              <a:t>My goal was to either help them grow or help them exit the system. </a:t>
            </a:r>
          </a:p>
          <a:p>
            <a:pPr marL="1200150" lvl="2" indent="-285750">
              <a:buFont typeface="Arial" panose="020B0604020202020204" pitchFamily="34" charset="0"/>
              <a:buChar char="•"/>
            </a:pPr>
            <a:r>
              <a:rPr lang="en-US" sz="1800" dirty="0"/>
              <a:t>I did just that and was able to bring 90% of those offices to a profitable state and the other 10% I exited from the system. </a:t>
            </a:r>
          </a:p>
          <a:p>
            <a:pPr marL="742950" lvl="1" indent="-285750">
              <a:buFont typeface="Arial" panose="020B0604020202020204" pitchFamily="34" charset="0"/>
              <a:buChar char="•"/>
            </a:pPr>
            <a:r>
              <a:rPr lang="en-US" sz="1800" dirty="0"/>
              <a:t>I was then offered the opportunity to work with the top performing franchise offices </a:t>
            </a:r>
          </a:p>
          <a:p>
            <a:pPr marL="1200150" lvl="2" indent="-285750">
              <a:buFont typeface="Arial" panose="020B0604020202020204" pitchFamily="34" charset="0"/>
              <a:buChar char="•"/>
            </a:pPr>
            <a:r>
              <a:rPr lang="en-US" sz="1800" dirty="0"/>
              <a:t>I used my experience at Huntington to dive deep into the numbers to see how we could still create explosive growth in our top performing offices.   It was then that I discovered a different model of home care and through some pilot offices I was able to produce a 23% YOY growth at the highest level and a 60% growth with the mid level offices.  </a:t>
            </a:r>
          </a:p>
          <a:p>
            <a:pPr marL="1200150" lvl="2" indent="-285750">
              <a:buFont typeface="Arial" panose="020B0604020202020204" pitchFamily="34" charset="0"/>
              <a:buChar char="•"/>
            </a:pPr>
            <a:r>
              <a:rPr lang="en-US" sz="1800" dirty="0"/>
              <a:t>At our next national franchise conference we showed the results and had the </a:t>
            </a:r>
            <a:r>
              <a:rPr lang="en-US" sz="1800" dirty="0" err="1"/>
              <a:t>buyin</a:t>
            </a:r>
            <a:r>
              <a:rPr lang="en-US" sz="1800" dirty="0"/>
              <a:t> from 80% of the franchise community.  The revenue growth was incredible and the overall net profit increased to above 30% </a:t>
            </a:r>
          </a:p>
          <a:p>
            <a:pPr marL="1200150" lvl="2" indent="-285750">
              <a:buFont typeface="Arial" panose="020B0604020202020204" pitchFamily="34" charset="0"/>
              <a:buChar char="•"/>
            </a:pPr>
            <a:endParaRPr lang="en-US" sz="1800" dirty="0"/>
          </a:p>
          <a:p>
            <a:pPr marL="742950" lvl="1" indent="-285750">
              <a:buFont typeface="Arial" panose="020B0604020202020204" pitchFamily="34" charset="0"/>
              <a:buChar char="•"/>
            </a:pPr>
            <a:r>
              <a:rPr lang="en-US" sz="1800" dirty="0"/>
              <a:t>I then went on to oversee our international operations and growth through Canada and Australia as well as research expansion in the UK</a:t>
            </a:r>
          </a:p>
          <a:p>
            <a:pPr marL="742950" lvl="1" indent="-285750">
              <a:buFont typeface="Arial" panose="020B0604020202020204" pitchFamily="34" charset="0"/>
              <a:buChar char="•"/>
            </a:pPr>
            <a:endParaRPr lang="en-US" sz="1800" dirty="0"/>
          </a:p>
          <a:p>
            <a:pPr marL="285750" lvl="0" indent="-285750">
              <a:buFont typeface="Arial" panose="020B0604020202020204" pitchFamily="34" charset="0"/>
              <a:buChar char="•"/>
            </a:pPr>
            <a:r>
              <a:rPr lang="en-US" sz="1800" dirty="0"/>
              <a:t>In late 2020 Home Care Assistance rebranded to TheKey and I was brought to the corporate side of the business to oversee the Business Support Group. </a:t>
            </a:r>
          </a:p>
          <a:p>
            <a:pPr marL="285750" lvl="0" indent="-285750">
              <a:buFont typeface="Arial" panose="020B0604020202020204" pitchFamily="34" charset="0"/>
              <a:buChar char="•"/>
            </a:pPr>
            <a:r>
              <a:rPr lang="en-US" sz="1800" dirty="0"/>
              <a:t>TheKey then went through nearly $500M in acquisitions in a 2 year period buying back most of the franchise offices and several outside agencies both big and medium sized.  My group was tasked to integrate those acquisitions to TheKey operations systems and processes.  After nearly two years of very long days I burned out and left the company in Feb of 23.  I took about 10 months off and played a lot of golf and refreshed. </a:t>
            </a:r>
          </a:p>
          <a:p>
            <a:pPr marL="285750" lvl="0" indent="-285750">
              <a:buFont typeface="Arial" panose="020B0604020202020204" pitchFamily="34" charset="0"/>
              <a:buChar char="•"/>
            </a:pPr>
            <a:endParaRPr lang="en-US" sz="1800" dirty="0"/>
          </a:p>
          <a:p>
            <a:pPr marL="0" lvl="0" indent="0">
              <a:buFont typeface="Arial" panose="020B0604020202020204" pitchFamily="34" charset="0"/>
              <a:buNone/>
            </a:pPr>
            <a:r>
              <a:rPr lang="en-US" sz="1800" dirty="0"/>
              <a:t>Throughout my time at Home Care Assistance working with franchise offices I was also fortunate to work with SABA and met Hafiz.  I watched him produce amazing results for our franchise owners and collaborated often to drive the businesses forward.  Our corporate offices tried to bring their SEO in house and could not compete with the results SABA was producing.  Hafiz and I always kept in touch because our minds thought the same way and we would come up with great strategies to grow the offices…… Fast forward years later we continued to keep in touch even after I left and late last year he approached me about the ENGYJ platform</a:t>
            </a:r>
          </a:p>
          <a:p>
            <a:pPr marL="0" lvl="0" indent="0">
              <a:buFont typeface="Arial" panose="020B0604020202020204" pitchFamily="34" charset="0"/>
              <a:buNone/>
            </a:pPr>
            <a:endParaRPr lang="en-US" sz="1800" dirty="0"/>
          </a:p>
          <a:p>
            <a:pPr marL="0" lvl="0" indent="0">
              <a:buFont typeface="Arial" panose="020B0604020202020204" pitchFamily="34" charset="0"/>
              <a:buNone/>
            </a:pPr>
            <a:r>
              <a:rPr lang="en-US" sz="1800" dirty="0"/>
              <a:t>AMAZING – SUCH GREAT POSSIBILITIES</a:t>
            </a:r>
          </a:p>
          <a:p>
            <a:pPr marL="742950" lvl="1" indent="-285750">
              <a:buFont typeface="Arial" panose="020B0604020202020204" pitchFamily="34" charset="0"/>
              <a:buChar char="•"/>
            </a:pPr>
            <a:endParaRPr lang="en-US" sz="1800" dirty="0"/>
          </a:p>
        </p:txBody>
      </p:sp>
      <p:sp>
        <p:nvSpPr>
          <p:cNvPr id="4" name="Slide Number Placeholder 3">
            <a:extLst>
              <a:ext uri="{FF2B5EF4-FFF2-40B4-BE49-F238E27FC236}">
                <a16:creationId xmlns:a16="http://schemas.microsoft.com/office/drawing/2014/main" id="{C3E5358F-51C3-53A6-429A-353A392C45D8}"/>
              </a:ext>
            </a:extLst>
          </p:cNvPr>
          <p:cNvSpPr>
            <a:spLocks noGrp="1"/>
          </p:cNvSpPr>
          <p:nvPr>
            <p:ph type="sldNum" sz="quarter" idx="5"/>
          </p:nvPr>
        </p:nvSpPr>
        <p:spPr/>
        <p:txBody>
          <a:bodyPr/>
          <a:lstStyle/>
          <a:p>
            <a:fld id="{CD97FAFA-5A65-0146-B925-A40E245E07B2}" type="slidenum">
              <a:rPr lang="en-US" smtClean="0"/>
              <a:t>3</a:t>
            </a:fld>
            <a:endParaRPr lang="en-US"/>
          </a:p>
        </p:txBody>
      </p:sp>
    </p:spTree>
    <p:extLst>
      <p:ext uri="{BB962C8B-B14F-4D97-AF65-F5344CB8AC3E}">
        <p14:creationId xmlns:p14="http://schemas.microsoft.com/office/powerpoint/2010/main" val="9213480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640E8F-51C5-AE09-776C-1BE9A9267B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1D7B32-4F0A-6927-73F0-4FD21F9F2F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620DBA8-4F83-B7F7-9C1B-F8438EF2E104}"/>
              </a:ext>
            </a:extLst>
          </p:cNvPr>
          <p:cNvSpPr>
            <a:spLocks noGrp="1"/>
          </p:cNvSpPr>
          <p:nvPr>
            <p:ph type="body" idx="1"/>
          </p:nvPr>
        </p:nvSpPr>
        <p:spPr/>
        <p:txBody>
          <a:bodyPr/>
          <a:lstStyle/>
          <a:p>
            <a:r>
              <a:rPr lang="en-US" dirty="0"/>
              <a:t>Before I jump into the updates and new features there are a couple of things we would like to ask  from you….</a:t>
            </a:r>
          </a:p>
          <a:p>
            <a:endParaRPr lang="en-US" dirty="0"/>
          </a:p>
          <a:p>
            <a:r>
              <a:rPr lang="en-US" dirty="0"/>
              <a:t>If you are logging into ENGYJ under your name and you see that your login we need you to update the email address in your account. </a:t>
            </a:r>
          </a:p>
          <a:p>
            <a:endParaRPr lang="en-US" dirty="0"/>
          </a:p>
          <a:p>
            <a:pPr marL="228600" indent="-228600">
              <a:buAutoNum type="arabicPeriod"/>
            </a:pPr>
            <a:r>
              <a:rPr lang="en-US" dirty="0"/>
              <a:t>Login to your account then click on your profile in the upper left corner</a:t>
            </a:r>
          </a:p>
          <a:p>
            <a:pPr marL="228600" indent="-228600">
              <a:buAutoNum type="arabicPeriod"/>
            </a:pPr>
            <a:r>
              <a:rPr lang="en-US" dirty="0"/>
              <a:t>You will see you email address there, please change this to your WORK email address</a:t>
            </a:r>
          </a:p>
          <a:p>
            <a:pPr marL="685800" lvl="1" indent="-228600">
              <a:buAutoNum type="arabicPeriod"/>
            </a:pPr>
            <a:r>
              <a:rPr lang="en-US" dirty="0"/>
              <a:t>You can set your password to whatever you want at this time as well </a:t>
            </a:r>
          </a:p>
          <a:p>
            <a:pPr marL="228600" lvl="0" indent="-228600">
              <a:buAutoNum type="arabicPeriod"/>
            </a:pPr>
            <a:r>
              <a:rPr lang="en-US" dirty="0"/>
              <a:t>Scroll all the way to the bottom and click Save.</a:t>
            </a:r>
          </a:p>
          <a:p>
            <a:pPr marL="228600" lvl="0" indent="-228600">
              <a:buAutoNum type="arabicPeriod"/>
            </a:pPr>
            <a:r>
              <a:rPr lang="en-US" dirty="0"/>
              <a:t>Do not try to do step 1 and 2 at the same time… </a:t>
            </a:r>
          </a:p>
          <a:p>
            <a:pPr marL="228600" lvl="0" indent="-228600">
              <a:buAutoNum type="arabicPeriod"/>
            </a:pPr>
            <a:r>
              <a:rPr lang="en-US" dirty="0"/>
              <a:t>Once you have saved your email and password please log out of </a:t>
            </a:r>
            <a:r>
              <a:rPr lang="en-US" dirty="0" err="1"/>
              <a:t>engyj</a:t>
            </a:r>
            <a:r>
              <a:rPr lang="en-US" dirty="0"/>
              <a:t> and check your email for a verification link. Click that link to verify. Then go back to ENGJY and login with your work email and the password you created.  Move on to step 2</a:t>
            </a:r>
          </a:p>
          <a:p>
            <a:pPr marL="228600" lvl="0" indent="-228600">
              <a:buAutoNum type="arabicPeriod"/>
            </a:pPr>
            <a:endParaRPr lang="en-US" dirty="0"/>
          </a:p>
          <a:p>
            <a:pPr marL="228600" lvl="0" indent="-228600">
              <a:buAutoNum type="arabicPeriod"/>
            </a:pPr>
            <a:r>
              <a:rPr lang="en-US" dirty="0"/>
              <a:t>Go back to your profile and select ENABLE for the Two Factor Authentication.  You can choose to receive your verification notifications through email or text (has to be the phone number in your account) recommend doing email.</a:t>
            </a:r>
          </a:p>
          <a:p>
            <a:pPr marL="228600" lvl="0" indent="-228600">
              <a:buAutoNum type="arabicPeriod"/>
            </a:pPr>
            <a:r>
              <a:rPr lang="en-US" dirty="0"/>
              <a:t>Scroll to the bottom and click save.  </a:t>
            </a:r>
          </a:p>
          <a:p>
            <a:pPr marL="228600" lvl="0" indent="-228600">
              <a:buAutoNum type="arabicPeriod"/>
            </a:pPr>
            <a:r>
              <a:rPr lang="en-US" dirty="0"/>
              <a:t>It is important to do this for security reasons and to keep your data safe.  </a:t>
            </a:r>
          </a:p>
          <a:p>
            <a:pPr marL="228600" lvl="0" indent="-228600">
              <a:buAutoNum type="arabicPeriod"/>
            </a:pPr>
            <a:r>
              <a:rPr lang="en-US" dirty="0"/>
              <a:t>Now when you login to ENGYJ you will be prompted to enter the verification code.  This will only be when you initially login in the morning as long as you keep it open. </a:t>
            </a:r>
          </a:p>
          <a:p>
            <a:endParaRPr lang="en-US" dirty="0"/>
          </a:p>
          <a:p>
            <a:r>
              <a:rPr lang="en-US" dirty="0"/>
              <a:t>Once enabled you will receive a confirmation link to confirm your change and going forward you will occasionally need to enter an authentication code upon login which will be sent to your email or phone which is your choice when enabling. </a:t>
            </a:r>
          </a:p>
          <a:p>
            <a:endParaRPr lang="en-US" dirty="0"/>
          </a:p>
        </p:txBody>
      </p:sp>
      <p:sp>
        <p:nvSpPr>
          <p:cNvPr id="4" name="Slide Number Placeholder 3">
            <a:extLst>
              <a:ext uri="{FF2B5EF4-FFF2-40B4-BE49-F238E27FC236}">
                <a16:creationId xmlns:a16="http://schemas.microsoft.com/office/drawing/2014/main" id="{FBBF3A0B-758C-5A5D-C011-2E45443FC794}"/>
              </a:ext>
            </a:extLst>
          </p:cNvPr>
          <p:cNvSpPr>
            <a:spLocks noGrp="1"/>
          </p:cNvSpPr>
          <p:nvPr>
            <p:ph type="sldNum" sz="quarter" idx="5"/>
          </p:nvPr>
        </p:nvSpPr>
        <p:spPr/>
        <p:txBody>
          <a:bodyPr/>
          <a:lstStyle/>
          <a:p>
            <a:fld id="{CD97FAFA-5A65-0146-B925-A40E245E07B2}" type="slidenum">
              <a:rPr lang="en-US" smtClean="0"/>
              <a:t>4</a:t>
            </a:fld>
            <a:endParaRPr lang="en-US"/>
          </a:p>
        </p:txBody>
      </p:sp>
    </p:spTree>
    <p:extLst>
      <p:ext uri="{BB962C8B-B14F-4D97-AF65-F5344CB8AC3E}">
        <p14:creationId xmlns:p14="http://schemas.microsoft.com/office/powerpoint/2010/main" val="39194173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0B94DB-D0EB-70FA-443A-6E24C43478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88CB22-3D20-F072-6BC2-3D6466EE91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C945C5C-43D5-763C-9595-CF66086B7DB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0551F0D-F688-AD12-9289-6D716117777E}"/>
              </a:ext>
            </a:extLst>
          </p:cNvPr>
          <p:cNvSpPr>
            <a:spLocks noGrp="1"/>
          </p:cNvSpPr>
          <p:nvPr>
            <p:ph type="sldNum" sz="quarter" idx="5"/>
          </p:nvPr>
        </p:nvSpPr>
        <p:spPr/>
        <p:txBody>
          <a:bodyPr/>
          <a:lstStyle/>
          <a:p>
            <a:fld id="{CD97FAFA-5A65-0146-B925-A40E245E07B2}" type="slidenum">
              <a:rPr lang="en-US" smtClean="0"/>
              <a:t>5</a:t>
            </a:fld>
            <a:endParaRPr lang="en-US"/>
          </a:p>
        </p:txBody>
      </p:sp>
    </p:spTree>
    <p:extLst>
      <p:ext uri="{BB962C8B-B14F-4D97-AF65-F5344CB8AC3E}">
        <p14:creationId xmlns:p14="http://schemas.microsoft.com/office/powerpoint/2010/main" val="40356143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68A49D-AF99-0197-4ED8-6A0E4A454A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614A-A8CF-2DA8-944A-10325D1C6B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DBE4F2-A4EA-862C-3B9B-CE33D31CA734}"/>
              </a:ext>
            </a:extLst>
          </p:cNvPr>
          <p:cNvSpPr>
            <a:spLocks noGrp="1"/>
          </p:cNvSpPr>
          <p:nvPr>
            <p:ph type="body" idx="1"/>
          </p:nvPr>
        </p:nvSpPr>
        <p:spPr/>
        <p:txBody>
          <a:bodyPr/>
          <a:lstStyle/>
          <a:p>
            <a:r>
              <a:rPr lang="en-US" dirty="0"/>
              <a:t>Interview Status Change – It is important o ensure that candidates are up to date and you know where they are in the process so they do not fall behind or slip through the cracks… This will help you reduce the Time to hire. </a:t>
            </a:r>
          </a:p>
          <a:p>
            <a:endParaRPr lang="en-US" dirty="0"/>
          </a:p>
          <a:p>
            <a:r>
              <a:rPr lang="en-US" dirty="0"/>
              <a:t>Removed Weekend Reminder Condition – In the past we did not send reminders to the applicants over the weekend. For example if the applicant had an appointment on Monday we did note send the 1 day (24 hour) before reminder as to not bother them on the weekends.  We have decided after speaking to many of you that it would be beneficial to send these on the weekend and have made this change. </a:t>
            </a:r>
          </a:p>
          <a:p>
            <a:endParaRPr lang="en-US" dirty="0"/>
          </a:p>
          <a:p>
            <a:r>
              <a:rPr lang="en-US" dirty="0"/>
              <a:t>Invitations - One great feature we rolled out is the ability to invite someone directly to the chat session to have them complete the pre-screen. Previously if you had the ability to do resume lookup on </a:t>
            </a:r>
            <a:r>
              <a:rPr lang="en-US" dirty="0" err="1"/>
              <a:t>MyCNAJobs</a:t>
            </a:r>
            <a:r>
              <a:rPr lang="en-US" dirty="0"/>
              <a:t> you would have to reach out and gather information from them.  Or if you had someone call you, you would have to manually enter their information by adding a new applicant. Now you can simply invite them directly by sending them an invitation to the landing page where they can use the chat bot.  You of course can still enter them manually if you like. </a:t>
            </a:r>
          </a:p>
          <a:p>
            <a:endParaRPr lang="en-US" dirty="0"/>
          </a:p>
          <a:p>
            <a:r>
              <a:rPr lang="en-US" dirty="0"/>
              <a:t>Resend digital docs – For those of you who are using the digital document feature to send your hiring and onboarding docs electronically to your applicants we have fixed the ability to resend those docs to the candidate.  If you are not using this feature I would highly recommend you consider it as it will shorten your days to hire timeframe and make the process of onboarding easier for the applicant as well as the team and it removes the paper.  If you have questions about this feature just reach out to me to discuss. </a:t>
            </a:r>
          </a:p>
          <a:p>
            <a:endParaRPr lang="en-US" dirty="0"/>
          </a:p>
          <a:p>
            <a:r>
              <a:rPr lang="en-US" dirty="0"/>
              <a:t>Request Documents (credentials) – the bug that caused the document page number to go out in the title field has been fixed and the document title is now showing.</a:t>
            </a:r>
          </a:p>
          <a:p>
            <a:endParaRPr lang="en-US" dirty="0"/>
          </a:p>
          <a:p>
            <a:r>
              <a:rPr lang="en-US" dirty="0"/>
              <a:t>Text Message – IF you did not know, when you receive an incoming message from the applicant via text but in your email inbox, you can respond to the email you received and it will convert that message back to text and send </a:t>
            </a:r>
            <a:r>
              <a:rPr lang="en-US" dirty="0" err="1"/>
              <a:t>ot</a:t>
            </a:r>
            <a:r>
              <a:rPr lang="en-US" dirty="0"/>
              <a:t> the caregiver vs. having to go in and respond through the system</a:t>
            </a:r>
          </a:p>
          <a:p>
            <a:endParaRPr lang="en-US" dirty="0"/>
          </a:p>
          <a:p>
            <a:endParaRPr lang="en-US" dirty="0"/>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9603CE98-7C6D-0F58-E955-ABDE4C275FE0}"/>
              </a:ext>
            </a:extLst>
          </p:cNvPr>
          <p:cNvSpPr>
            <a:spLocks noGrp="1"/>
          </p:cNvSpPr>
          <p:nvPr>
            <p:ph type="sldNum" sz="quarter" idx="5"/>
          </p:nvPr>
        </p:nvSpPr>
        <p:spPr/>
        <p:txBody>
          <a:bodyPr/>
          <a:lstStyle/>
          <a:p>
            <a:fld id="{CD97FAFA-5A65-0146-B925-A40E245E07B2}" type="slidenum">
              <a:rPr lang="en-US" smtClean="0"/>
              <a:t>6</a:t>
            </a:fld>
            <a:endParaRPr lang="en-US"/>
          </a:p>
        </p:txBody>
      </p:sp>
    </p:spTree>
    <p:extLst>
      <p:ext uri="{BB962C8B-B14F-4D97-AF65-F5344CB8AC3E}">
        <p14:creationId xmlns:p14="http://schemas.microsoft.com/office/powerpoint/2010/main" val="24826730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B30DB8-701E-74AB-2CC2-0198BDD255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B08A6F-62EB-050D-76C3-B56CF4492C4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8F10A5-76A3-16CE-4840-8DB64B4D5E05}"/>
              </a:ext>
            </a:extLst>
          </p:cNvPr>
          <p:cNvSpPr>
            <a:spLocks noGrp="1"/>
          </p:cNvSpPr>
          <p:nvPr>
            <p:ph type="body" idx="1"/>
          </p:nvPr>
        </p:nvSpPr>
        <p:spPr/>
        <p:txBody>
          <a:bodyPr/>
          <a:lstStyle/>
          <a:p>
            <a:pPr marL="0" marR="0">
              <a:lnSpc>
                <a:spcPct val="107000"/>
              </a:lnSpc>
              <a:spcBef>
                <a:spcPts val="0"/>
              </a:spcBef>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On your dashboard we have added some additional features within the Schedule Report. You can now see detail in more depth.  </a:t>
            </a:r>
          </a:p>
          <a:p>
            <a:pPr marL="0" marR="0">
              <a:lnSpc>
                <a:spcPct val="107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b="1" kern="100" dirty="0">
                <a:effectLst/>
                <a:latin typeface="Calibri" panose="020F0502020204030204" pitchFamily="34" charset="0"/>
                <a:ea typeface="Calibri" panose="020F0502020204030204" pitchFamily="34" charset="0"/>
                <a:cs typeface="Times New Roman" panose="02020603050405020304" pitchFamily="18" charset="0"/>
              </a:rPr>
              <a:t>Source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 You are spending a lot of money to drive applicants to your business.  Now we can start to better understand what sources are producing the largest number of NO SHOWS, Failed Candidates and so on.  This ability to dive deeper into the source data will allow for better decision making around applicants sources.  Here you can see that we have our sources listed and which is producing the greatest number of no shows.</a:t>
            </a:r>
          </a:p>
          <a:p>
            <a:pPr marL="0" marR="0">
              <a:lnSpc>
                <a:spcPct val="107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b="1" kern="100" dirty="0">
                <a:effectLst/>
                <a:latin typeface="Calibri" panose="020F0502020204030204" pitchFamily="34" charset="0"/>
                <a:ea typeface="Calibri" panose="020F0502020204030204" pitchFamily="34" charset="0"/>
                <a:cs typeface="Times New Roman" panose="02020603050405020304" pitchFamily="18" charset="0"/>
              </a:rPr>
              <a:t>Day </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Here we can see which day of the week is producing the largest number of no shows when applicants are applying.  If we wanted to drill down into a particular sources we can use the dropdown to view this as well.  Perhaps you will see that you have a large number of no shows from a particular source on a Friday, this will allow you to decide to not run ads on that day for that source and dedicate those dollars to other days and times that are producing a higher rate of qualified applicants who do show up. </a:t>
            </a:r>
          </a:p>
          <a:p>
            <a:pPr marL="0" marR="0">
              <a:lnSpc>
                <a:spcPct val="107000"/>
              </a:lnSpc>
              <a:spcBef>
                <a:spcPts val="0"/>
              </a:spcBef>
              <a:spcAft>
                <a:spcPts val="800"/>
              </a:spcAft>
            </a:pPr>
            <a:r>
              <a:rPr lang="en-US" sz="1800" b="1" kern="100" dirty="0">
                <a:effectLst/>
                <a:latin typeface="Calibri" panose="020F0502020204030204" pitchFamily="34" charset="0"/>
                <a:ea typeface="Calibri" panose="020F0502020204030204" pitchFamily="34" charset="0"/>
                <a:cs typeface="Times New Roman" panose="02020603050405020304" pitchFamily="18" charset="0"/>
              </a:rPr>
              <a:t>Hour ­– </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Here you can see that we have the ability now to dive even deeper by looking at the hours of the day that are producing the highest no show rate.  You can view this by source and dial it in even further by looking at individual days of the week. This may show you that you have a high number of no shows at say 9am on Monday and Tuesday so you may want to remove that time slot from your schedule to help avoid these. </a:t>
            </a:r>
          </a:p>
          <a:p>
            <a:pPr marL="0" marR="0">
              <a:lnSpc>
                <a:spcPct val="107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b="1" kern="100" dirty="0">
                <a:effectLst/>
                <a:latin typeface="Calibri" panose="020F0502020204030204" pitchFamily="34" charset="0"/>
                <a:ea typeface="Calibri" panose="020F0502020204030204" pitchFamily="34" charset="0"/>
                <a:cs typeface="Times New Roman" panose="02020603050405020304" pitchFamily="18" charset="0"/>
              </a:rPr>
              <a:t># of Days from the time scheduled to the appointment – </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To take it a step further, you can now view by all source or individual and by all days or a particular day how many days candidate are waiting between the time they schedule their appointment and the actual date of the appointment.   This will tell you a lot about your availability in the system and if you have enough open slots for interviews or perhaps you are allowing them to schedule too far into the future and should reduce the time frame shown on the scheduling calendar. If you have a high rate of no shows and the days between scheduling and the actual appointment is high you have your culprit.</a:t>
            </a:r>
          </a:p>
          <a:p>
            <a:pPr marL="0" marR="0">
              <a:lnSpc>
                <a:spcPct val="107000"/>
              </a:lnSpc>
              <a:spcBef>
                <a:spcPts val="0"/>
              </a:spcBef>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p>
          <a:p>
            <a:pPr marL="0" marR="0">
              <a:lnSpc>
                <a:spcPct val="107000"/>
              </a:lnSpc>
              <a:spcBef>
                <a:spcPts val="0"/>
              </a:spcBef>
              <a:spcAft>
                <a:spcPts val="800"/>
              </a:spcAft>
            </a:pPr>
            <a:r>
              <a:rPr lang="en-US" sz="1800" b="1" kern="100" dirty="0">
                <a:effectLst/>
                <a:latin typeface="Calibri" panose="020F0502020204030204" pitchFamily="34" charset="0"/>
                <a:ea typeface="Calibri" panose="020F0502020204030204" pitchFamily="34" charset="0"/>
                <a:cs typeface="Times New Roman" panose="02020603050405020304" pitchFamily="18" charset="0"/>
              </a:rPr>
              <a:t>My Upcoming Appointments</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displays the total amount of appointments you have scheduled by stage.  Here you can see there are a total of 32 phone interview scheduled and 3 in person trainings. If I click on the view all I can see the detail of this. In this particular office we were able to identify that the phone interview time slots were 1 hour long and the availability of the person doing the interviews was becoming very limited resulting in applicants having to book further out which therefore increased the no show rate.  By identifying this we can change the interview time from 1 hour to 30 minutes and double the capacity of the interviewer and shorten the time between scheduled and the actual appointment which then reduced the no show rate. </a:t>
            </a:r>
          </a:p>
          <a:p>
            <a:pPr marL="0" marR="0">
              <a:lnSpc>
                <a:spcPct val="107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b="1" kern="100" dirty="0">
                <a:effectLst/>
                <a:latin typeface="Calibri" panose="020F0502020204030204" pitchFamily="34" charset="0"/>
                <a:ea typeface="Calibri" panose="020F0502020204030204" pitchFamily="34" charset="0"/>
                <a:cs typeface="Times New Roman" panose="02020603050405020304" pitchFamily="18" charset="0"/>
              </a:rPr>
              <a:t>Recent Texts</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This is right next to the Upcoming appointments on the dashboard.  This report is interactive and allow you to see any texts that come in and you have the ability to reply to them right on the spot without having to open their profile. </a:t>
            </a:r>
          </a:p>
          <a:p>
            <a:pPr marL="0" marR="0">
              <a:lnSpc>
                <a:spcPct val="107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b="1" kern="100" dirty="0">
                <a:effectLst/>
                <a:latin typeface="Calibri" panose="020F0502020204030204" pitchFamily="34" charset="0"/>
                <a:ea typeface="Calibri" panose="020F0502020204030204" pitchFamily="34" charset="0"/>
                <a:cs typeface="Times New Roman" panose="02020603050405020304" pitchFamily="18" charset="0"/>
              </a:rPr>
              <a:t>Slots Available – </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This section on the dashboard will display all of your hiring team (if you are an admin) or the individual hiring team member and their availability or capacity.  You can see here that for the phone interviews Ruth has only 32% or 21 slots available from her 65 total slots.  This display will show you Green if you are in good shape, yellow as you start to fill up and red when you are running out. If you have several hiring team members and two of them are always in the yellow or red and the other in green you need to adjust the appointments accordingly.  Or if your team are all in the yellow or red then you either need to open up more capacity by expanding the calendar hours for appointments or perhaps its time to bring on a new team members. When you click on the view details button you can see each day and the slots available for that team member. </a:t>
            </a:r>
          </a:p>
          <a:p>
            <a:pPr marL="0" marR="0">
              <a:lnSpc>
                <a:spcPct val="107000"/>
              </a:lnSpc>
              <a:spcBef>
                <a:spcPts val="0"/>
              </a:spcBef>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Meeting URL Link – You now have the ability to add a static link to your meeting source directly into the profile of each team member which will allow the system to pull directly into the messages that are sent to the applicants for video interview or online meetings. Click on your profile in the top left then scroll down to the Meeting URL section and enter your URL link. </a:t>
            </a:r>
          </a:p>
          <a:p>
            <a:pPr marL="0" marR="0">
              <a:lnSpc>
                <a:spcPct val="107000"/>
              </a:lnSpc>
              <a:spcBef>
                <a:spcPts val="0"/>
              </a:spcBef>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p>
          <a:p>
            <a:endParaRPr lang="en-US" dirty="0"/>
          </a:p>
          <a:p>
            <a:endParaRPr lang="en-US" dirty="0"/>
          </a:p>
        </p:txBody>
      </p:sp>
      <p:sp>
        <p:nvSpPr>
          <p:cNvPr id="4" name="Slide Number Placeholder 3">
            <a:extLst>
              <a:ext uri="{FF2B5EF4-FFF2-40B4-BE49-F238E27FC236}">
                <a16:creationId xmlns:a16="http://schemas.microsoft.com/office/drawing/2014/main" id="{F3D670CD-B09E-EC2F-E266-88AAD9DE681F}"/>
              </a:ext>
            </a:extLst>
          </p:cNvPr>
          <p:cNvSpPr>
            <a:spLocks noGrp="1"/>
          </p:cNvSpPr>
          <p:nvPr>
            <p:ph type="sldNum" sz="quarter" idx="5"/>
          </p:nvPr>
        </p:nvSpPr>
        <p:spPr/>
        <p:txBody>
          <a:bodyPr/>
          <a:lstStyle/>
          <a:p>
            <a:fld id="{CD97FAFA-5A65-0146-B925-A40E245E07B2}" type="slidenum">
              <a:rPr lang="en-US" smtClean="0"/>
              <a:t>7</a:t>
            </a:fld>
            <a:endParaRPr lang="en-US"/>
          </a:p>
        </p:txBody>
      </p:sp>
    </p:spTree>
    <p:extLst>
      <p:ext uri="{BB962C8B-B14F-4D97-AF65-F5344CB8AC3E}">
        <p14:creationId xmlns:p14="http://schemas.microsoft.com/office/powerpoint/2010/main" val="18189386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E809E1-A335-D369-D33B-09186764D0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33B0A8-9FB6-4E05-F024-160506C879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B8E45B-9D9F-9B16-0FF3-DB1125B46AA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1EDF615-873D-0A91-A381-F764C1104E43}"/>
              </a:ext>
            </a:extLst>
          </p:cNvPr>
          <p:cNvSpPr>
            <a:spLocks noGrp="1"/>
          </p:cNvSpPr>
          <p:nvPr>
            <p:ph type="sldNum" sz="quarter" idx="5"/>
          </p:nvPr>
        </p:nvSpPr>
        <p:spPr/>
        <p:txBody>
          <a:bodyPr/>
          <a:lstStyle/>
          <a:p>
            <a:fld id="{CD97FAFA-5A65-0146-B925-A40E245E07B2}" type="slidenum">
              <a:rPr lang="en-US" smtClean="0"/>
              <a:t>8</a:t>
            </a:fld>
            <a:endParaRPr lang="en-US"/>
          </a:p>
        </p:txBody>
      </p:sp>
    </p:spTree>
    <p:extLst>
      <p:ext uri="{BB962C8B-B14F-4D97-AF65-F5344CB8AC3E}">
        <p14:creationId xmlns:p14="http://schemas.microsoft.com/office/powerpoint/2010/main" val="19436163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F59C47-BF51-559A-1FBE-815ED15EE1A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9D4EAD-D4F0-4E98-156B-3C44A917144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E7219A0-1915-6612-E4E5-1D366037512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7246F58-A10F-FAD1-A60F-53D6EFBD8228}"/>
              </a:ext>
            </a:extLst>
          </p:cNvPr>
          <p:cNvSpPr>
            <a:spLocks noGrp="1"/>
          </p:cNvSpPr>
          <p:nvPr>
            <p:ph type="sldNum" sz="quarter" idx="5"/>
          </p:nvPr>
        </p:nvSpPr>
        <p:spPr/>
        <p:txBody>
          <a:bodyPr/>
          <a:lstStyle/>
          <a:p>
            <a:fld id="{CD97FAFA-5A65-0146-B925-A40E245E07B2}" type="slidenum">
              <a:rPr lang="en-US" smtClean="0"/>
              <a:t>9</a:t>
            </a:fld>
            <a:endParaRPr lang="en-US"/>
          </a:p>
        </p:txBody>
      </p:sp>
    </p:spTree>
    <p:extLst>
      <p:ext uri="{BB962C8B-B14F-4D97-AF65-F5344CB8AC3E}">
        <p14:creationId xmlns:p14="http://schemas.microsoft.com/office/powerpoint/2010/main" val="12679224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9C4054-E9C2-FAD5-EE10-56E484EFA6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C0E3B5-33FE-757C-2F58-354EDFA4EC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84DC69-234F-AC1B-3A1E-B68379E7A4BB}"/>
              </a:ext>
            </a:extLst>
          </p:cNvPr>
          <p:cNvSpPr>
            <a:spLocks noGrp="1"/>
          </p:cNvSpPr>
          <p:nvPr>
            <p:ph type="body" idx="1"/>
          </p:nvPr>
        </p:nvSpPr>
        <p:spPr/>
        <p:txBody>
          <a:bodyPr/>
          <a:lstStyle/>
          <a:p>
            <a:r>
              <a:rPr lang="en-US" dirty="0"/>
              <a:t>Following this meeting we will be sending out a questionnaire to all Owners to gather information on what systems you are using for your clients management, HR/Payroll, and background checks. This allows us to continue to integrate with other systems to make data transfer seamless. </a:t>
            </a:r>
          </a:p>
        </p:txBody>
      </p:sp>
      <p:sp>
        <p:nvSpPr>
          <p:cNvPr id="4" name="Slide Number Placeholder 3">
            <a:extLst>
              <a:ext uri="{FF2B5EF4-FFF2-40B4-BE49-F238E27FC236}">
                <a16:creationId xmlns:a16="http://schemas.microsoft.com/office/drawing/2014/main" id="{D1B00F9D-D3FB-BB1B-3524-2940F11F7B73}"/>
              </a:ext>
            </a:extLst>
          </p:cNvPr>
          <p:cNvSpPr>
            <a:spLocks noGrp="1"/>
          </p:cNvSpPr>
          <p:nvPr>
            <p:ph type="sldNum" sz="quarter" idx="5"/>
          </p:nvPr>
        </p:nvSpPr>
        <p:spPr/>
        <p:txBody>
          <a:bodyPr/>
          <a:lstStyle/>
          <a:p>
            <a:fld id="{CD97FAFA-5A65-0146-B925-A40E245E07B2}" type="slidenum">
              <a:rPr lang="en-US" smtClean="0"/>
              <a:t>10</a:t>
            </a:fld>
            <a:endParaRPr lang="en-US"/>
          </a:p>
        </p:txBody>
      </p:sp>
    </p:spTree>
    <p:extLst>
      <p:ext uri="{BB962C8B-B14F-4D97-AF65-F5344CB8AC3E}">
        <p14:creationId xmlns:p14="http://schemas.microsoft.com/office/powerpoint/2010/main" val="39858684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AC4511-CA41-5E98-0270-4492DB07856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D9FE44-28F6-E228-72A9-614A8CD0C7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DD128E-E054-4297-5AA6-E345BFBBC324}"/>
              </a:ext>
            </a:extLst>
          </p:cNvPr>
          <p:cNvSpPr>
            <a:spLocks noGrp="1"/>
          </p:cNvSpPr>
          <p:nvPr>
            <p:ph type="body" idx="1"/>
          </p:nvPr>
        </p:nvSpPr>
        <p:spPr/>
        <p:txBody>
          <a:bodyPr/>
          <a:lstStyle/>
          <a:p>
            <a:r>
              <a:rPr lang="en-US" dirty="0"/>
              <a:t>The winner will be determined by a random draw from all participants both past and present. </a:t>
            </a:r>
          </a:p>
        </p:txBody>
      </p:sp>
      <p:sp>
        <p:nvSpPr>
          <p:cNvPr id="4" name="Slide Number Placeholder 3">
            <a:extLst>
              <a:ext uri="{FF2B5EF4-FFF2-40B4-BE49-F238E27FC236}">
                <a16:creationId xmlns:a16="http://schemas.microsoft.com/office/drawing/2014/main" id="{49BFFCED-966A-DD56-3E73-7431E603A455}"/>
              </a:ext>
            </a:extLst>
          </p:cNvPr>
          <p:cNvSpPr>
            <a:spLocks noGrp="1"/>
          </p:cNvSpPr>
          <p:nvPr>
            <p:ph type="sldNum" sz="quarter" idx="5"/>
          </p:nvPr>
        </p:nvSpPr>
        <p:spPr/>
        <p:txBody>
          <a:bodyPr/>
          <a:lstStyle/>
          <a:p>
            <a:fld id="{CD97FAFA-5A65-0146-B925-A40E245E07B2}" type="slidenum">
              <a:rPr lang="en-US" smtClean="0"/>
              <a:t>11</a:t>
            </a:fld>
            <a:endParaRPr lang="en-US"/>
          </a:p>
        </p:txBody>
      </p:sp>
    </p:spTree>
    <p:extLst>
      <p:ext uri="{BB962C8B-B14F-4D97-AF65-F5344CB8AC3E}">
        <p14:creationId xmlns:p14="http://schemas.microsoft.com/office/powerpoint/2010/main" val="38095930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651EEE-3932-0965-FF61-AA2998156B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36BC9A-7957-9EE3-C3AC-0E5B27B6E6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B354EF-1D09-4792-8283-678FFD8E4E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BB48F7C-AEA0-F96A-BCA2-36315B4496FF}"/>
              </a:ext>
            </a:extLst>
          </p:cNvPr>
          <p:cNvSpPr>
            <a:spLocks noGrp="1"/>
          </p:cNvSpPr>
          <p:nvPr>
            <p:ph type="sldNum" sz="quarter" idx="5"/>
          </p:nvPr>
        </p:nvSpPr>
        <p:spPr/>
        <p:txBody>
          <a:bodyPr/>
          <a:lstStyle/>
          <a:p>
            <a:fld id="{CD97FAFA-5A65-0146-B925-A40E245E07B2}" type="slidenum">
              <a:rPr lang="en-US" smtClean="0"/>
              <a:t>12</a:t>
            </a:fld>
            <a:endParaRPr lang="en-US"/>
          </a:p>
        </p:txBody>
      </p:sp>
    </p:spTree>
    <p:extLst>
      <p:ext uri="{BB962C8B-B14F-4D97-AF65-F5344CB8AC3E}">
        <p14:creationId xmlns:p14="http://schemas.microsoft.com/office/powerpoint/2010/main" val="4830564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9A58F8-CA5D-031B-CB82-2C30CFA345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94D096-8C8A-9B12-14C4-67F30E1F0E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B70220-DCF2-14FD-E86C-382DDBF218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C7946B6-3166-5AB2-B8E6-2CEA32EFC10E}"/>
              </a:ext>
            </a:extLst>
          </p:cNvPr>
          <p:cNvSpPr>
            <a:spLocks noGrp="1"/>
          </p:cNvSpPr>
          <p:nvPr>
            <p:ph type="sldNum" sz="quarter" idx="5"/>
          </p:nvPr>
        </p:nvSpPr>
        <p:spPr/>
        <p:txBody>
          <a:bodyPr/>
          <a:lstStyle/>
          <a:p>
            <a:fld id="{CD97FAFA-5A65-0146-B925-A40E245E07B2}" type="slidenum">
              <a:rPr lang="en-US" smtClean="0"/>
              <a:t>13</a:t>
            </a:fld>
            <a:endParaRPr lang="en-US"/>
          </a:p>
        </p:txBody>
      </p:sp>
    </p:spTree>
    <p:extLst>
      <p:ext uri="{BB962C8B-B14F-4D97-AF65-F5344CB8AC3E}">
        <p14:creationId xmlns:p14="http://schemas.microsoft.com/office/powerpoint/2010/main" val="992249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EF46F4-F4CB-0945-B37D-D079441972A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B8B73F8-C182-0545-803E-8DC44A5DB84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561F808-6D04-8249-9013-42DE5D68B827}"/>
              </a:ext>
            </a:extLst>
          </p:cNvPr>
          <p:cNvSpPr>
            <a:spLocks noGrp="1"/>
          </p:cNvSpPr>
          <p:nvPr>
            <p:ph type="dt" sz="half" idx="10"/>
          </p:nvPr>
        </p:nvSpPr>
        <p:spPr/>
        <p:txBody>
          <a:bodyPr/>
          <a:lstStyle/>
          <a:p>
            <a:fld id="{F322A310-FC64-B84C-8ACD-B0AAE5B6A2CE}" type="datetimeFigureOut">
              <a:rPr lang="en-US" smtClean="0"/>
              <a:t>2/12/2024</a:t>
            </a:fld>
            <a:endParaRPr lang="en-US"/>
          </a:p>
        </p:txBody>
      </p:sp>
      <p:sp>
        <p:nvSpPr>
          <p:cNvPr id="5" name="Footer Placeholder 4">
            <a:extLst>
              <a:ext uri="{FF2B5EF4-FFF2-40B4-BE49-F238E27FC236}">
                <a16:creationId xmlns:a16="http://schemas.microsoft.com/office/drawing/2014/main" id="{9AD5BE26-8EAF-5347-B1E0-58220A49BC4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C208C1C-95D4-CF4E-9454-CBE29B3E154B}"/>
              </a:ext>
            </a:extLst>
          </p:cNvPr>
          <p:cNvSpPr>
            <a:spLocks noGrp="1"/>
          </p:cNvSpPr>
          <p:nvPr>
            <p:ph type="sldNum" sz="quarter" idx="12"/>
          </p:nvPr>
        </p:nvSpPr>
        <p:spPr/>
        <p:txBody>
          <a:bodyPr/>
          <a:lstStyle/>
          <a:p>
            <a:fld id="{B6F43652-D109-1C4E-BDA0-B27B0BD72CB2}" type="slidenum">
              <a:rPr lang="en-US" smtClean="0"/>
              <a:t>‹#›</a:t>
            </a:fld>
            <a:endParaRPr lang="en-US"/>
          </a:p>
        </p:txBody>
      </p:sp>
    </p:spTree>
    <p:extLst>
      <p:ext uri="{BB962C8B-B14F-4D97-AF65-F5344CB8AC3E}">
        <p14:creationId xmlns:p14="http://schemas.microsoft.com/office/powerpoint/2010/main" val="16552576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7D2CAA-FF54-4241-BC54-2C64A36567A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8D9DC0A-0115-C54C-A3C8-99DFD1324B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BE13DC6-FC28-8A40-A0BF-4BBEB6C2C98E}"/>
              </a:ext>
            </a:extLst>
          </p:cNvPr>
          <p:cNvSpPr>
            <a:spLocks noGrp="1"/>
          </p:cNvSpPr>
          <p:nvPr>
            <p:ph type="dt" sz="half" idx="10"/>
          </p:nvPr>
        </p:nvSpPr>
        <p:spPr/>
        <p:txBody>
          <a:bodyPr/>
          <a:lstStyle/>
          <a:p>
            <a:fld id="{F322A310-FC64-B84C-8ACD-B0AAE5B6A2CE}" type="datetimeFigureOut">
              <a:rPr lang="en-US" smtClean="0"/>
              <a:t>2/12/2024</a:t>
            </a:fld>
            <a:endParaRPr lang="en-US"/>
          </a:p>
        </p:txBody>
      </p:sp>
      <p:sp>
        <p:nvSpPr>
          <p:cNvPr id="5" name="Footer Placeholder 4">
            <a:extLst>
              <a:ext uri="{FF2B5EF4-FFF2-40B4-BE49-F238E27FC236}">
                <a16:creationId xmlns:a16="http://schemas.microsoft.com/office/drawing/2014/main" id="{F0B086D5-BC8F-BC4D-884C-6B106428B01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7AF741-874A-1547-84FF-92D1283994B9}"/>
              </a:ext>
            </a:extLst>
          </p:cNvPr>
          <p:cNvSpPr>
            <a:spLocks noGrp="1"/>
          </p:cNvSpPr>
          <p:nvPr>
            <p:ph type="sldNum" sz="quarter" idx="12"/>
          </p:nvPr>
        </p:nvSpPr>
        <p:spPr/>
        <p:txBody>
          <a:bodyPr/>
          <a:lstStyle/>
          <a:p>
            <a:fld id="{B6F43652-D109-1C4E-BDA0-B27B0BD72CB2}" type="slidenum">
              <a:rPr lang="en-US" smtClean="0"/>
              <a:t>‹#›</a:t>
            </a:fld>
            <a:endParaRPr lang="en-US"/>
          </a:p>
        </p:txBody>
      </p:sp>
    </p:spTree>
    <p:extLst>
      <p:ext uri="{BB962C8B-B14F-4D97-AF65-F5344CB8AC3E}">
        <p14:creationId xmlns:p14="http://schemas.microsoft.com/office/powerpoint/2010/main" val="35775453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C3D5D6-2CE6-7743-A543-4AB35AB238A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7136AED-B433-5541-AC09-21DD12CD218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5C99456-8100-CF4E-A86C-9FC99B8D90B3}"/>
              </a:ext>
            </a:extLst>
          </p:cNvPr>
          <p:cNvSpPr>
            <a:spLocks noGrp="1"/>
          </p:cNvSpPr>
          <p:nvPr>
            <p:ph type="dt" sz="half" idx="10"/>
          </p:nvPr>
        </p:nvSpPr>
        <p:spPr/>
        <p:txBody>
          <a:bodyPr/>
          <a:lstStyle/>
          <a:p>
            <a:fld id="{F322A310-FC64-B84C-8ACD-B0AAE5B6A2CE}" type="datetimeFigureOut">
              <a:rPr lang="en-US" smtClean="0"/>
              <a:t>2/12/2024</a:t>
            </a:fld>
            <a:endParaRPr lang="en-US"/>
          </a:p>
        </p:txBody>
      </p:sp>
      <p:sp>
        <p:nvSpPr>
          <p:cNvPr id="5" name="Footer Placeholder 4">
            <a:extLst>
              <a:ext uri="{FF2B5EF4-FFF2-40B4-BE49-F238E27FC236}">
                <a16:creationId xmlns:a16="http://schemas.microsoft.com/office/drawing/2014/main" id="{56E83756-9287-6B45-B845-998CF4F7FD0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D467C82-C469-1042-AD36-E20889C4D682}"/>
              </a:ext>
            </a:extLst>
          </p:cNvPr>
          <p:cNvSpPr>
            <a:spLocks noGrp="1"/>
          </p:cNvSpPr>
          <p:nvPr>
            <p:ph type="sldNum" sz="quarter" idx="12"/>
          </p:nvPr>
        </p:nvSpPr>
        <p:spPr/>
        <p:txBody>
          <a:bodyPr/>
          <a:lstStyle/>
          <a:p>
            <a:fld id="{B6F43652-D109-1C4E-BDA0-B27B0BD72CB2}" type="slidenum">
              <a:rPr lang="en-US" smtClean="0"/>
              <a:t>‹#›</a:t>
            </a:fld>
            <a:endParaRPr lang="en-US"/>
          </a:p>
        </p:txBody>
      </p:sp>
    </p:spTree>
    <p:extLst>
      <p:ext uri="{BB962C8B-B14F-4D97-AF65-F5344CB8AC3E}">
        <p14:creationId xmlns:p14="http://schemas.microsoft.com/office/powerpoint/2010/main" val="35939728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3ED889-0C25-DF40-99FB-582986657BD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C15F920-336D-7149-9E6E-D5B92814352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3A31E04-9AAA-BA40-B7D4-1E1BE316A4B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4A63A21-9491-1946-94FC-AE4BF2884179}"/>
              </a:ext>
            </a:extLst>
          </p:cNvPr>
          <p:cNvSpPr>
            <a:spLocks noGrp="1"/>
          </p:cNvSpPr>
          <p:nvPr>
            <p:ph type="dt" sz="half" idx="10"/>
          </p:nvPr>
        </p:nvSpPr>
        <p:spPr/>
        <p:txBody>
          <a:bodyPr/>
          <a:lstStyle/>
          <a:p>
            <a:fld id="{F322A310-FC64-B84C-8ACD-B0AAE5B6A2CE}" type="datetimeFigureOut">
              <a:rPr lang="en-US" smtClean="0"/>
              <a:t>2/12/2024</a:t>
            </a:fld>
            <a:endParaRPr lang="en-US"/>
          </a:p>
        </p:txBody>
      </p:sp>
      <p:sp>
        <p:nvSpPr>
          <p:cNvPr id="6" name="Footer Placeholder 5">
            <a:extLst>
              <a:ext uri="{FF2B5EF4-FFF2-40B4-BE49-F238E27FC236}">
                <a16:creationId xmlns:a16="http://schemas.microsoft.com/office/drawing/2014/main" id="{D73BA486-14B9-F842-8654-9F08F3DE187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55A0F80-9748-274F-83C9-6A70D1DA0700}"/>
              </a:ext>
            </a:extLst>
          </p:cNvPr>
          <p:cNvSpPr>
            <a:spLocks noGrp="1"/>
          </p:cNvSpPr>
          <p:nvPr>
            <p:ph type="sldNum" sz="quarter" idx="12"/>
          </p:nvPr>
        </p:nvSpPr>
        <p:spPr/>
        <p:txBody>
          <a:bodyPr/>
          <a:lstStyle/>
          <a:p>
            <a:fld id="{B6F43652-D109-1C4E-BDA0-B27B0BD72CB2}" type="slidenum">
              <a:rPr lang="en-US" smtClean="0"/>
              <a:t>‹#›</a:t>
            </a:fld>
            <a:endParaRPr lang="en-US"/>
          </a:p>
        </p:txBody>
      </p:sp>
    </p:spTree>
    <p:extLst>
      <p:ext uri="{BB962C8B-B14F-4D97-AF65-F5344CB8AC3E}">
        <p14:creationId xmlns:p14="http://schemas.microsoft.com/office/powerpoint/2010/main" val="1889644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AC9B2C-003D-524D-A61D-A5B75266C39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C89AC6E-60A1-A54E-A3DB-9434B203DF8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A26509E-8E00-FC40-A557-22693357853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D7325D1-7D29-7640-A63C-167E2D8461A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0FFBDBC-9284-8440-A17D-9FBE91F966B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A3DB7C6-F2D3-204B-A95D-1C53B260542D}"/>
              </a:ext>
            </a:extLst>
          </p:cNvPr>
          <p:cNvSpPr>
            <a:spLocks noGrp="1"/>
          </p:cNvSpPr>
          <p:nvPr>
            <p:ph type="dt" sz="half" idx="10"/>
          </p:nvPr>
        </p:nvSpPr>
        <p:spPr/>
        <p:txBody>
          <a:bodyPr/>
          <a:lstStyle/>
          <a:p>
            <a:fld id="{F322A310-FC64-B84C-8ACD-B0AAE5B6A2CE}" type="datetimeFigureOut">
              <a:rPr lang="en-US" smtClean="0"/>
              <a:t>2/12/2024</a:t>
            </a:fld>
            <a:endParaRPr lang="en-US"/>
          </a:p>
        </p:txBody>
      </p:sp>
      <p:sp>
        <p:nvSpPr>
          <p:cNvPr id="8" name="Footer Placeholder 7">
            <a:extLst>
              <a:ext uri="{FF2B5EF4-FFF2-40B4-BE49-F238E27FC236}">
                <a16:creationId xmlns:a16="http://schemas.microsoft.com/office/drawing/2014/main" id="{9B15CE15-132D-434D-980B-83DEA017BED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8BB2F0C-03BA-8747-B5F9-28D3B052879F}"/>
              </a:ext>
            </a:extLst>
          </p:cNvPr>
          <p:cNvSpPr>
            <a:spLocks noGrp="1"/>
          </p:cNvSpPr>
          <p:nvPr>
            <p:ph type="sldNum" sz="quarter" idx="12"/>
          </p:nvPr>
        </p:nvSpPr>
        <p:spPr/>
        <p:txBody>
          <a:bodyPr/>
          <a:lstStyle/>
          <a:p>
            <a:fld id="{B6F43652-D109-1C4E-BDA0-B27B0BD72CB2}" type="slidenum">
              <a:rPr lang="en-US" smtClean="0"/>
              <a:t>‹#›</a:t>
            </a:fld>
            <a:endParaRPr lang="en-US"/>
          </a:p>
        </p:txBody>
      </p:sp>
    </p:spTree>
    <p:extLst>
      <p:ext uri="{BB962C8B-B14F-4D97-AF65-F5344CB8AC3E}">
        <p14:creationId xmlns:p14="http://schemas.microsoft.com/office/powerpoint/2010/main" val="13109566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265A3A-8C4D-3946-B025-D6B948D4849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E5BB164-7A2F-1741-A552-84ACC9F99DBB}"/>
              </a:ext>
            </a:extLst>
          </p:cNvPr>
          <p:cNvSpPr>
            <a:spLocks noGrp="1"/>
          </p:cNvSpPr>
          <p:nvPr>
            <p:ph type="dt" sz="half" idx="10"/>
          </p:nvPr>
        </p:nvSpPr>
        <p:spPr/>
        <p:txBody>
          <a:bodyPr/>
          <a:lstStyle/>
          <a:p>
            <a:fld id="{F322A310-FC64-B84C-8ACD-B0AAE5B6A2CE}" type="datetimeFigureOut">
              <a:rPr lang="en-US" smtClean="0"/>
              <a:t>2/12/2024</a:t>
            </a:fld>
            <a:endParaRPr lang="en-US"/>
          </a:p>
        </p:txBody>
      </p:sp>
      <p:sp>
        <p:nvSpPr>
          <p:cNvPr id="4" name="Footer Placeholder 3">
            <a:extLst>
              <a:ext uri="{FF2B5EF4-FFF2-40B4-BE49-F238E27FC236}">
                <a16:creationId xmlns:a16="http://schemas.microsoft.com/office/drawing/2014/main" id="{35A5B2F6-0676-2641-8E87-A8DD3C26FDB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0CE69C8-54A4-EB4B-8D01-7FE62CF69F21}"/>
              </a:ext>
            </a:extLst>
          </p:cNvPr>
          <p:cNvSpPr>
            <a:spLocks noGrp="1"/>
          </p:cNvSpPr>
          <p:nvPr>
            <p:ph type="sldNum" sz="quarter" idx="12"/>
          </p:nvPr>
        </p:nvSpPr>
        <p:spPr/>
        <p:txBody>
          <a:bodyPr/>
          <a:lstStyle/>
          <a:p>
            <a:fld id="{B6F43652-D109-1C4E-BDA0-B27B0BD72CB2}" type="slidenum">
              <a:rPr lang="en-US" smtClean="0"/>
              <a:t>‹#›</a:t>
            </a:fld>
            <a:endParaRPr lang="en-US"/>
          </a:p>
        </p:txBody>
      </p:sp>
    </p:spTree>
    <p:extLst>
      <p:ext uri="{BB962C8B-B14F-4D97-AF65-F5344CB8AC3E}">
        <p14:creationId xmlns:p14="http://schemas.microsoft.com/office/powerpoint/2010/main" val="7509554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631DFEC-B300-854F-A6BF-BDCAB8652DE7}"/>
              </a:ext>
            </a:extLst>
          </p:cNvPr>
          <p:cNvSpPr>
            <a:spLocks noGrp="1"/>
          </p:cNvSpPr>
          <p:nvPr>
            <p:ph type="dt" sz="half" idx="10"/>
          </p:nvPr>
        </p:nvSpPr>
        <p:spPr/>
        <p:txBody>
          <a:bodyPr/>
          <a:lstStyle/>
          <a:p>
            <a:fld id="{F322A310-FC64-B84C-8ACD-B0AAE5B6A2CE}" type="datetimeFigureOut">
              <a:rPr lang="en-US" smtClean="0"/>
              <a:t>2/12/2024</a:t>
            </a:fld>
            <a:endParaRPr lang="en-US"/>
          </a:p>
        </p:txBody>
      </p:sp>
      <p:sp>
        <p:nvSpPr>
          <p:cNvPr id="3" name="Footer Placeholder 2">
            <a:extLst>
              <a:ext uri="{FF2B5EF4-FFF2-40B4-BE49-F238E27FC236}">
                <a16:creationId xmlns:a16="http://schemas.microsoft.com/office/drawing/2014/main" id="{56DFD4C0-B6B6-0645-89FB-75ACF9A482A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132B1E0-223F-874E-8837-D2540452C284}"/>
              </a:ext>
            </a:extLst>
          </p:cNvPr>
          <p:cNvSpPr>
            <a:spLocks noGrp="1"/>
          </p:cNvSpPr>
          <p:nvPr>
            <p:ph type="sldNum" sz="quarter" idx="12"/>
          </p:nvPr>
        </p:nvSpPr>
        <p:spPr/>
        <p:txBody>
          <a:bodyPr/>
          <a:lstStyle/>
          <a:p>
            <a:fld id="{B6F43652-D109-1C4E-BDA0-B27B0BD72CB2}" type="slidenum">
              <a:rPr lang="en-US" smtClean="0"/>
              <a:t>‹#›</a:t>
            </a:fld>
            <a:endParaRPr lang="en-US"/>
          </a:p>
        </p:txBody>
      </p:sp>
    </p:spTree>
    <p:extLst>
      <p:ext uri="{BB962C8B-B14F-4D97-AF65-F5344CB8AC3E}">
        <p14:creationId xmlns:p14="http://schemas.microsoft.com/office/powerpoint/2010/main" val="15950414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DD348F-3A53-8844-B85F-E6290022819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300F90B-631B-994E-BD7B-5D04689B5A2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8E83083-4522-2947-AECC-A4AFA3DDD6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3A41DF0-AADD-EB4F-AE33-78FCBD2C4557}"/>
              </a:ext>
            </a:extLst>
          </p:cNvPr>
          <p:cNvSpPr>
            <a:spLocks noGrp="1"/>
          </p:cNvSpPr>
          <p:nvPr>
            <p:ph type="dt" sz="half" idx="10"/>
          </p:nvPr>
        </p:nvSpPr>
        <p:spPr/>
        <p:txBody>
          <a:bodyPr/>
          <a:lstStyle/>
          <a:p>
            <a:fld id="{F322A310-FC64-B84C-8ACD-B0AAE5B6A2CE}" type="datetimeFigureOut">
              <a:rPr lang="en-US" smtClean="0"/>
              <a:t>2/12/2024</a:t>
            </a:fld>
            <a:endParaRPr lang="en-US"/>
          </a:p>
        </p:txBody>
      </p:sp>
      <p:sp>
        <p:nvSpPr>
          <p:cNvPr id="6" name="Footer Placeholder 5">
            <a:extLst>
              <a:ext uri="{FF2B5EF4-FFF2-40B4-BE49-F238E27FC236}">
                <a16:creationId xmlns:a16="http://schemas.microsoft.com/office/drawing/2014/main" id="{8C288A0A-1E22-8A4E-9317-0B2818D800D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25588A1-1B60-2646-BDD0-C27ABE35CDA7}"/>
              </a:ext>
            </a:extLst>
          </p:cNvPr>
          <p:cNvSpPr>
            <a:spLocks noGrp="1"/>
          </p:cNvSpPr>
          <p:nvPr>
            <p:ph type="sldNum" sz="quarter" idx="12"/>
          </p:nvPr>
        </p:nvSpPr>
        <p:spPr/>
        <p:txBody>
          <a:bodyPr/>
          <a:lstStyle/>
          <a:p>
            <a:fld id="{B6F43652-D109-1C4E-BDA0-B27B0BD72CB2}" type="slidenum">
              <a:rPr lang="en-US" smtClean="0"/>
              <a:t>‹#›</a:t>
            </a:fld>
            <a:endParaRPr lang="en-US"/>
          </a:p>
        </p:txBody>
      </p:sp>
    </p:spTree>
    <p:extLst>
      <p:ext uri="{BB962C8B-B14F-4D97-AF65-F5344CB8AC3E}">
        <p14:creationId xmlns:p14="http://schemas.microsoft.com/office/powerpoint/2010/main" val="6432819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155E3A-FE7B-3F4B-8046-E66D5336826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FC7482E-5077-6F41-BD85-8DA454F54B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3CD1323-FC69-A449-ABC0-C3A0878C309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47B6B92-6CA8-F140-822E-0121A62FABED}"/>
              </a:ext>
            </a:extLst>
          </p:cNvPr>
          <p:cNvSpPr>
            <a:spLocks noGrp="1"/>
          </p:cNvSpPr>
          <p:nvPr>
            <p:ph type="dt" sz="half" idx="10"/>
          </p:nvPr>
        </p:nvSpPr>
        <p:spPr/>
        <p:txBody>
          <a:bodyPr/>
          <a:lstStyle/>
          <a:p>
            <a:fld id="{F322A310-FC64-B84C-8ACD-B0AAE5B6A2CE}" type="datetimeFigureOut">
              <a:rPr lang="en-US" smtClean="0"/>
              <a:t>2/12/2024</a:t>
            </a:fld>
            <a:endParaRPr lang="en-US"/>
          </a:p>
        </p:txBody>
      </p:sp>
      <p:sp>
        <p:nvSpPr>
          <p:cNvPr id="6" name="Footer Placeholder 5">
            <a:extLst>
              <a:ext uri="{FF2B5EF4-FFF2-40B4-BE49-F238E27FC236}">
                <a16:creationId xmlns:a16="http://schemas.microsoft.com/office/drawing/2014/main" id="{CAEB2779-21E8-024F-9449-145FB2AEFD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E132A9-86F5-0C4D-BEEE-083D99AE5196}"/>
              </a:ext>
            </a:extLst>
          </p:cNvPr>
          <p:cNvSpPr>
            <a:spLocks noGrp="1"/>
          </p:cNvSpPr>
          <p:nvPr>
            <p:ph type="sldNum" sz="quarter" idx="12"/>
          </p:nvPr>
        </p:nvSpPr>
        <p:spPr/>
        <p:txBody>
          <a:bodyPr/>
          <a:lstStyle/>
          <a:p>
            <a:fld id="{B6F43652-D109-1C4E-BDA0-B27B0BD72CB2}" type="slidenum">
              <a:rPr lang="en-US" smtClean="0"/>
              <a:t>‹#›</a:t>
            </a:fld>
            <a:endParaRPr lang="en-US"/>
          </a:p>
        </p:txBody>
      </p:sp>
    </p:spTree>
    <p:extLst>
      <p:ext uri="{BB962C8B-B14F-4D97-AF65-F5344CB8AC3E}">
        <p14:creationId xmlns:p14="http://schemas.microsoft.com/office/powerpoint/2010/main" val="18899716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80CB27-42FB-2840-A3CD-EEDAE0EE2C4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368BB7E-6774-B94E-B708-9261AD0F3C9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5AEEE8-8C45-E747-8C0F-EE096D72FAE5}"/>
              </a:ext>
            </a:extLst>
          </p:cNvPr>
          <p:cNvSpPr>
            <a:spLocks noGrp="1"/>
          </p:cNvSpPr>
          <p:nvPr>
            <p:ph type="dt" sz="half" idx="10"/>
          </p:nvPr>
        </p:nvSpPr>
        <p:spPr/>
        <p:txBody>
          <a:bodyPr/>
          <a:lstStyle/>
          <a:p>
            <a:fld id="{F322A310-FC64-B84C-8ACD-B0AAE5B6A2CE}" type="datetimeFigureOut">
              <a:rPr lang="en-US" smtClean="0"/>
              <a:t>2/12/2024</a:t>
            </a:fld>
            <a:endParaRPr lang="en-US"/>
          </a:p>
        </p:txBody>
      </p:sp>
      <p:sp>
        <p:nvSpPr>
          <p:cNvPr id="5" name="Footer Placeholder 4">
            <a:extLst>
              <a:ext uri="{FF2B5EF4-FFF2-40B4-BE49-F238E27FC236}">
                <a16:creationId xmlns:a16="http://schemas.microsoft.com/office/drawing/2014/main" id="{2E695912-F4FE-F44F-9297-8C6C42937FA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083A353-845C-2A47-924B-38157B66D4B2}"/>
              </a:ext>
            </a:extLst>
          </p:cNvPr>
          <p:cNvSpPr>
            <a:spLocks noGrp="1"/>
          </p:cNvSpPr>
          <p:nvPr>
            <p:ph type="sldNum" sz="quarter" idx="12"/>
          </p:nvPr>
        </p:nvSpPr>
        <p:spPr/>
        <p:txBody>
          <a:bodyPr/>
          <a:lstStyle/>
          <a:p>
            <a:fld id="{B6F43652-D109-1C4E-BDA0-B27B0BD72CB2}" type="slidenum">
              <a:rPr lang="en-US" smtClean="0"/>
              <a:t>‹#›</a:t>
            </a:fld>
            <a:endParaRPr lang="en-US"/>
          </a:p>
        </p:txBody>
      </p:sp>
    </p:spTree>
    <p:extLst>
      <p:ext uri="{BB962C8B-B14F-4D97-AF65-F5344CB8AC3E}">
        <p14:creationId xmlns:p14="http://schemas.microsoft.com/office/powerpoint/2010/main" val="10337891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027BDEF-E7BB-ED44-86FF-460A855DB24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B5AE4E4-B0A0-8441-B4F6-DD2C2E2A4FD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C5813D0-5815-0849-8ABA-05629FC2F1D9}"/>
              </a:ext>
            </a:extLst>
          </p:cNvPr>
          <p:cNvSpPr>
            <a:spLocks noGrp="1"/>
          </p:cNvSpPr>
          <p:nvPr>
            <p:ph type="dt" sz="half" idx="10"/>
          </p:nvPr>
        </p:nvSpPr>
        <p:spPr/>
        <p:txBody>
          <a:bodyPr/>
          <a:lstStyle/>
          <a:p>
            <a:fld id="{F322A310-FC64-B84C-8ACD-B0AAE5B6A2CE}" type="datetimeFigureOut">
              <a:rPr lang="en-US" smtClean="0"/>
              <a:t>2/12/2024</a:t>
            </a:fld>
            <a:endParaRPr lang="en-US"/>
          </a:p>
        </p:txBody>
      </p:sp>
      <p:sp>
        <p:nvSpPr>
          <p:cNvPr id="5" name="Footer Placeholder 4">
            <a:extLst>
              <a:ext uri="{FF2B5EF4-FFF2-40B4-BE49-F238E27FC236}">
                <a16:creationId xmlns:a16="http://schemas.microsoft.com/office/drawing/2014/main" id="{7FAF0E3B-8A62-6647-8819-2BF768A3C54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985C3F2-A1A3-C349-9407-221A54A76D77}"/>
              </a:ext>
            </a:extLst>
          </p:cNvPr>
          <p:cNvSpPr>
            <a:spLocks noGrp="1"/>
          </p:cNvSpPr>
          <p:nvPr>
            <p:ph type="sldNum" sz="quarter" idx="12"/>
          </p:nvPr>
        </p:nvSpPr>
        <p:spPr/>
        <p:txBody>
          <a:bodyPr/>
          <a:lstStyle/>
          <a:p>
            <a:fld id="{B6F43652-D109-1C4E-BDA0-B27B0BD72CB2}" type="slidenum">
              <a:rPr lang="en-US" smtClean="0"/>
              <a:t>‹#›</a:t>
            </a:fld>
            <a:endParaRPr lang="en-US"/>
          </a:p>
        </p:txBody>
      </p:sp>
    </p:spTree>
    <p:extLst>
      <p:ext uri="{BB962C8B-B14F-4D97-AF65-F5344CB8AC3E}">
        <p14:creationId xmlns:p14="http://schemas.microsoft.com/office/powerpoint/2010/main" val="11580894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3D97E7D-E93B-A345-9A94-27F86FFF426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DB614EE-1C3D-4549-897F-1D617D85FC1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B8D95F2-D9A3-4840-AD92-3E65049F77A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22A310-FC64-B84C-8ACD-B0AAE5B6A2CE}" type="datetimeFigureOut">
              <a:rPr lang="en-US" smtClean="0"/>
              <a:t>2/12/2024</a:t>
            </a:fld>
            <a:endParaRPr lang="en-US"/>
          </a:p>
        </p:txBody>
      </p:sp>
      <p:sp>
        <p:nvSpPr>
          <p:cNvPr id="5" name="Footer Placeholder 4">
            <a:extLst>
              <a:ext uri="{FF2B5EF4-FFF2-40B4-BE49-F238E27FC236}">
                <a16:creationId xmlns:a16="http://schemas.microsoft.com/office/drawing/2014/main" id="{8BB17563-0C07-654E-B79F-662C5158099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BE3834E-EB37-6F4E-874C-A343DF81A0D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43652-D109-1C4E-BDA0-B27B0BD72CB2}" type="slidenum">
              <a:rPr lang="en-US" smtClean="0"/>
              <a:t>‹#›</a:t>
            </a:fld>
            <a:endParaRPr lang="en-US"/>
          </a:p>
        </p:txBody>
      </p:sp>
    </p:spTree>
    <p:extLst>
      <p:ext uri="{BB962C8B-B14F-4D97-AF65-F5344CB8AC3E}">
        <p14:creationId xmlns:p14="http://schemas.microsoft.com/office/powerpoint/2010/main" val="52144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image" Target="../media/image1.png"/><Relationship Id="rId7"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8.JPG"/><Relationship Id="rId5" Type="http://schemas.openxmlformats.org/officeDocument/2006/relationships/image" Target="../media/image7.JPG"/><Relationship Id="rId4" Type="http://schemas.openxmlformats.org/officeDocument/2006/relationships/image" Target="../media/image6.jpg"/></Relationships>
</file>

<file path=ppt/slides/_rels/slide7.xml.rels><?xml version="1.0" encoding="UTF-8" standalone="yes"?>
<Relationships xmlns="http://schemas.openxmlformats.org/package/2006/relationships"><Relationship Id="rId8" Type="http://schemas.openxmlformats.org/officeDocument/2006/relationships/image" Target="../media/image15.JPG"/><Relationship Id="rId13" Type="http://schemas.openxmlformats.org/officeDocument/2006/relationships/image" Target="../media/image20.JPG"/><Relationship Id="rId3" Type="http://schemas.openxmlformats.org/officeDocument/2006/relationships/image" Target="../media/image1.png"/><Relationship Id="rId7" Type="http://schemas.openxmlformats.org/officeDocument/2006/relationships/image" Target="../media/image14.JPG"/><Relationship Id="rId12" Type="http://schemas.openxmlformats.org/officeDocument/2006/relationships/image" Target="../media/image19.JP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3.JPG"/><Relationship Id="rId11" Type="http://schemas.openxmlformats.org/officeDocument/2006/relationships/image" Target="../media/image18.JPG"/><Relationship Id="rId5" Type="http://schemas.openxmlformats.org/officeDocument/2006/relationships/image" Target="../media/image12.JPG"/><Relationship Id="rId10" Type="http://schemas.openxmlformats.org/officeDocument/2006/relationships/image" Target="../media/image17.JPG"/><Relationship Id="rId4" Type="http://schemas.openxmlformats.org/officeDocument/2006/relationships/image" Target="../media/image11.JPG"/><Relationship Id="rId9" Type="http://schemas.openxmlformats.org/officeDocument/2006/relationships/image" Target="../media/image16.JPG"/><Relationship Id="rId14" Type="http://schemas.openxmlformats.org/officeDocument/2006/relationships/image" Target="../media/image21.JP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24.JPG"/><Relationship Id="rId5" Type="http://schemas.openxmlformats.org/officeDocument/2006/relationships/image" Target="../media/image23.JPG"/><Relationship Id="rId4" Type="http://schemas.openxmlformats.org/officeDocument/2006/relationships/image" Target="../media/image22.jp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28.JP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27.JPG"/><Relationship Id="rId5" Type="http://schemas.openxmlformats.org/officeDocument/2006/relationships/image" Target="../media/image26.JPG"/><Relationship Id="rId4" Type="http://schemas.openxmlformats.org/officeDocument/2006/relationships/image" Target="../media/image25.JP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hyperlink" Target="mailto:James@ENGYJ.com"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hyperlink" Target="mailto:James@engyj.com" TargetMode="External"/><Relationship Id="rId5" Type="http://schemas.openxmlformats.org/officeDocument/2006/relationships/hyperlink" Target="mailto:devteam@engyj.com" TargetMode="External"/><Relationship Id="rId4" Type="http://schemas.openxmlformats.org/officeDocument/2006/relationships/image" Target="../media/image29.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213A60"/>
        </a:solidFill>
        <a:effectLst/>
      </p:bgPr>
    </p:bg>
    <p:spTree>
      <p:nvGrpSpPr>
        <p:cNvPr id="1" name=""/>
        <p:cNvGrpSpPr/>
        <p:nvPr/>
      </p:nvGrpSpPr>
      <p:grpSpPr>
        <a:xfrm>
          <a:off x="0" y="0"/>
          <a:ext cx="0" cy="0"/>
          <a:chOff x="0" y="0"/>
          <a:chExt cx="0" cy="0"/>
        </a:xfrm>
      </p:grpSpPr>
      <p:sp useBgFill="1">
        <p:nvSpPr>
          <p:cNvPr id="30" name="Rectangle 21">
            <a:extLst>
              <a:ext uri="{FF2B5EF4-FFF2-40B4-BE49-F238E27FC236}">
                <a16:creationId xmlns:a16="http://schemas.microsoft.com/office/drawing/2014/main" id="{7F23EF37-19EC-4973-A7AF-4BBF68646D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3" name="Picture 12" descr="A blue and white logo&#10;&#10;Description automatically generated">
            <a:extLst>
              <a:ext uri="{FF2B5EF4-FFF2-40B4-BE49-F238E27FC236}">
                <a16:creationId xmlns:a16="http://schemas.microsoft.com/office/drawing/2014/main" id="{6A4B9736-C0F0-1942-815E-481965AD17DD}"/>
              </a:ext>
            </a:extLst>
          </p:cNvPr>
          <p:cNvPicPr>
            <a:picLocks noChangeAspect="1"/>
          </p:cNvPicPr>
          <p:nvPr/>
        </p:nvPicPr>
        <p:blipFill>
          <a:blip r:embed="rId3"/>
          <a:stretch>
            <a:fillRect/>
          </a:stretch>
        </p:blipFill>
        <p:spPr>
          <a:xfrm>
            <a:off x="1943458" y="966515"/>
            <a:ext cx="8305084" cy="4924969"/>
          </a:xfrm>
          <a:prstGeom prst="rect">
            <a:avLst/>
          </a:prstGeom>
        </p:spPr>
      </p:pic>
    </p:spTree>
    <p:extLst>
      <p:ext uri="{BB962C8B-B14F-4D97-AF65-F5344CB8AC3E}">
        <p14:creationId xmlns:p14="http://schemas.microsoft.com/office/powerpoint/2010/main" val="2677629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213A60"/>
        </a:solidFill>
        <a:effectLst/>
      </p:bgPr>
    </p:bg>
    <p:spTree>
      <p:nvGrpSpPr>
        <p:cNvPr id="1" name="">
          <a:extLst>
            <a:ext uri="{FF2B5EF4-FFF2-40B4-BE49-F238E27FC236}">
              <a16:creationId xmlns:a16="http://schemas.microsoft.com/office/drawing/2014/main" id="{E262FC00-A2B9-AA1D-87FD-358726F24B0B}"/>
            </a:ext>
          </a:extLst>
        </p:cNvPr>
        <p:cNvGrpSpPr/>
        <p:nvPr/>
      </p:nvGrpSpPr>
      <p:grpSpPr>
        <a:xfrm>
          <a:off x="0" y="0"/>
          <a:ext cx="0" cy="0"/>
          <a:chOff x="0" y="0"/>
          <a:chExt cx="0" cy="0"/>
        </a:xfrm>
      </p:grpSpPr>
      <p:sp useBgFill="1">
        <p:nvSpPr>
          <p:cNvPr id="30" name="Rectangle 21">
            <a:extLst>
              <a:ext uri="{FF2B5EF4-FFF2-40B4-BE49-F238E27FC236}">
                <a16:creationId xmlns:a16="http://schemas.microsoft.com/office/drawing/2014/main" id="{9C221721-BF61-775F-36FC-205F19D109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3" name="Picture 12" descr="A blue and white logo&#10;&#10;Description automatically generated">
            <a:extLst>
              <a:ext uri="{FF2B5EF4-FFF2-40B4-BE49-F238E27FC236}">
                <a16:creationId xmlns:a16="http://schemas.microsoft.com/office/drawing/2014/main" id="{43C8B66C-A256-15F1-4AB6-87DC91F76E80}"/>
              </a:ext>
            </a:extLst>
          </p:cNvPr>
          <p:cNvPicPr>
            <a:picLocks noChangeAspect="1"/>
          </p:cNvPicPr>
          <p:nvPr/>
        </p:nvPicPr>
        <p:blipFill>
          <a:blip r:embed="rId3"/>
          <a:stretch>
            <a:fillRect/>
          </a:stretch>
        </p:blipFill>
        <p:spPr>
          <a:xfrm>
            <a:off x="4776435" y="177987"/>
            <a:ext cx="2134489" cy="1265766"/>
          </a:xfrm>
          <a:prstGeom prst="rect">
            <a:avLst/>
          </a:prstGeom>
        </p:spPr>
      </p:pic>
      <p:sp>
        <p:nvSpPr>
          <p:cNvPr id="3" name="TextBox 2">
            <a:extLst>
              <a:ext uri="{FF2B5EF4-FFF2-40B4-BE49-F238E27FC236}">
                <a16:creationId xmlns:a16="http://schemas.microsoft.com/office/drawing/2014/main" id="{7DF0FD4E-FF3B-6F40-F218-E4339A6B95A0}"/>
              </a:ext>
            </a:extLst>
          </p:cNvPr>
          <p:cNvSpPr txBox="1"/>
          <p:nvPr/>
        </p:nvSpPr>
        <p:spPr>
          <a:xfrm>
            <a:off x="1768558" y="1657575"/>
            <a:ext cx="8150241" cy="923330"/>
          </a:xfrm>
          <a:prstGeom prst="rect">
            <a:avLst/>
          </a:prstGeom>
          <a:noFill/>
          <a:ln w="31750">
            <a:noFill/>
          </a:ln>
        </p:spPr>
        <p:txBody>
          <a:bodyPr wrap="square" rtlCol="0">
            <a:spAutoFit/>
          </a:bodyPr>
          <a:lstStyle/>
          <a:p>
            <a:pPr algn="ctr"/>
            <a:r>
              <a:rPr lang="en-US" sz="5400" b="1" dirty="0">
                <a:solidFill>
                  <a:schemeClr val="bg1"/>
                </a:solidFill>
              </a:rPr>
              <a:t>What is this call all about?</a:t>
            </a:r>
          </a:p>
        </p:txBody>
      </p:sp>
      <p:sp>
        <p:nvSpPr>
          <p:cNvPr id="4" name="TextBox 3">
            <a:extLst>
              <a:ext uri="{FF2B5EF4-FFF2-40B4-BE49-F238E27FC236}">
                <a16:creationId xmlns:a16="http://schemas.microsoft.com/office/drawing/2014/main" id="{87EB9E95-0F24-BEEE-E0BD-A5C34979A067}"/>
              </a:ext>
            </a:extLst>
          </p:cNvPr>
          <p:cNvSpPr txBox="1"/>
          <p:nvPr/>
        </p:nvSpPr>
        <p:spPr>
          <a:xfrm>
            <a:off x="444759" y="2615171"/>
            <a:ext cx="11302482" cy="2862322"/>
          </a:xfrm>
          <a:prstGeom prst="rect">
            <a:avLst/>
          </a:prstGeom>
          <a:noFill/>
          <a:ln w="31750">
            <a:solidFill>
              <a:schemeClr val="tx1"/>
            </a:solidFill>
          </a:ln>
        </p:spPr>
        <p:txBody>
          <a:bodyPr wrap="square" rtlCol="0">
            <a:spAutoFit/>
          </a:bodyPr>
          <a:lstStyle/>
          <a:p>
            <a:pPr marL="914400" lvl="1" indent="-457200">
              <a:spcBef>
                <a:spcPts val="600"/>
              </a:spcBef>
              <a:spcAft>
                <a:spcPts val="600"/>
              </a:spcAft>
              <a:buClr>
                <a:schemeClr val="bg1"/>
              </a:buClr>
              <a:buFont typeface="Arial" panose="020B0604020202020204" pitchFamily="34" charset="0"/>
              <a:buChar char="•"/>
            </a:pPr>
            <a:r>
              <a:rPr lang="en-US" sz="2800" b="1" u="sng" dirty="0">
                <a:solidFill>
                  <a:schemeClr val="bg1"/>
                </a:solidFill>
              </a:rPr>
              <a:t>Intro to James</a:t>
            </a:r>
          </a:p>
          <a:p>
            <a:pPr marL="914400" lvl="1" indent="-457200" algn="just">
              <a:spcBef>
                <a:spcPts val="600"/>
              </a:spcBef>
              <a:spcAft>
                <a:spcPts val="600"/>
              </a:spcAft>
              <a:buClr>
                <a:schemeClr val="bg1"/>
              </a:buClr>
              <a:buFont typeface="Arial" panose="020B0604020202020204" pitchFamily="34" charset="0"/>
              <a:buChar char="•"/>
            </a:pPr>
            <a:r>
              <a:rPr lang="en-US" sz="2800" b="1" u="sng" dirty="0">
                <a:solidFill>
                  <a:schemeClr val="bg1"/>
                </a:solidFill>
              </a:rPr>
              <a:t>A Few Things For You To Update</a:t>
            </a:r>
          </a:p>
          <a:p>
            <a:pPr marL="914400" lvl="1" indent="-457200">
              <a:spcBef>
                <a:spcPts val="600"/>
              </a:spcBef>
              <a:spcAft>
                <a:spcPts val="600"/>
              </a:spcAft>
              <a:buClr>
                <a:schemeClr val="bg1"/>
              </a:buClr>
              <a:buFont typeface="Arial" panose="020B0604020202020204" pitchFamily="34" charset="0"/>
              <a:buChar char="•"/>
            </a:pPr>
            <a:r>
              <a:rPr lang="en-US" sz="2800" b="1" u="sng" dirty="0">
                <a:solidFill>
                  <a:schemeClr val="bg1"/>
                </a:solidFill>
              </a:rPr>
              <a:t>System Updates/New Features</a:t>
            </a:r>
          </a:p>
          <a:p>
            <a:pPr marL="914400" lvl="1" indent="-457200">
              <a:spcBef>
                <a:spcPts val="600"/>
              </a:spcBef>
              <a:spcAft>
                <a:spcPts val="600"/>
              </a:spcAft>
              <a:buClr>
                <a:schemeClr val="bg1"/>
              </a:buClr>
              <a:buFont typeface="Arial" panose="020B0604020202020204" pitchFamily="34" charset="0"/>
              <a:buChar char="•"/>
            </a:pPr>
            <a:r>
              <a:rPr lang="en-US" sz="2800" b="1" u="sng" dirty="0">
                <a:solidFill>
                  <a:schemeClr val="bg1"/>
                </a:solidFill>
              </a:rPr>
              <a:t>What’s Coming Next?</a:t>
            </a:r>
          </a:p>
          <a:p>
            <a:pPr marL="914400" lvl="1" indent="-457200">
              <a:spcBef>
                <a:spcPts val="600"/>
              </a:spcBef>
              <a:spcAft>
                <a:spcPts val="600"/>
              </a:spcAft>
              <a:buClr>
                <a:schemeClr val="bg1"/>
              </a:buClr>
              <a:buFont typeface="Arial" panose="020B0604020202020204" pitchFamily="34" charset="0"/>
              <a:buChar char="•"/>
            </a:pPr>
            <a:r>
              <a:rPr lang="en-US" sz="2800" b="1" u="sng" dirty="0">
                <a:solidFill>
                  <a:schemeClr val="bg1"/>
                </a:solidFill>
              </a:rPr>
              <a:t>Contest</a:t>
            </a:r>
          </a:p>
        </p:txBody>
      </p:sp>
    </p:spTree>
    <p:extLst>
      <p:ext uri="{BB962C8B-B14F-4D97-AF65-F5344CB8AC3E}">
        <p14:creationId xmlns:p14="http://schemas.microsoft.com/office/powerpoint/2010/main" val="38339358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213A60"/>
        </a:solidFill>
        <a:effectLst/>
      </p:bgPr>
    </p:bg>
    <p:spTree>
      <p:nvGrpSpPr>
        <p:cNvPr id="1" name="">
          <a:extLst>
            <a:ext uri="{FF2B5EF4-FFF2-40B4-BE49-F238E27FC236}">
              <a16:creationId xmlns:a16="http://schemas.microsoft.com/office/drawing/2014/main" id="{539AEB8E-2330-9C13-7121-72A0E7587CEF}"/>
            </a:ext>
          </a:extLst>
        </p:cNvPr>
        <p:cNvGrpSpPr/>
        <p:nvPr/>
      </p:nvGrpSpPr>
      <p:grpSpPr>
        <a:xfrm>
          <a:off x="0" y="0"/>
          <a:ext cx="0" cy="0"/>
          <a:chOff x="0" y="0"/>
          <a:chExt cx="0" cy="0"/>
        </a:xfrm>
      </p:grpSpPr>
      <p:sp useBgFill="1">
        <p:nvSpPr>
          <p:cNvPr id="30" name="Rectangle 21">
            <a:extLst>
              <a:ext uri="{FF2B5EF4-FFF2-40B4-BE49-F238E27FC236}">
                <a16:creationId xmlns:a16="http://schemas.microsoft.com/office/drawing/2014/main" id="{63DEEDE5-9F6A-E6F5-E5EF-9E1E896EFF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3" name="Picture 12" descr="A blue and white logo&#10;&#10;Description automatically generated">
            <a:extLst>
              <a:ext uri="{FF2B5EF4-FFF2-40B4-BE49-F238E27FC236}">
                <a16:creationId xmlns:a16="http://schemas.microsoft.com/office/drawing/2014/main" id="{21FB3979-E163-33C6-8361-579D02EFA415}"/>
              </a:ext>
            </a:extLst>
          </p:cNvPr>
          <p:cNvPicPr>
            <a:picLocks noChangeAspect="1"/>
          </p:cNvPicPr>
          <p:nvPr/>
        </p:nvPicPr>
        <p:blipFill>
          <a:blip r:embed="rId3"/>
          <a:stretch>
            <a:fillRect/>
          </a:stretch>
        </p:blipFill>
        <p:spPr>
          <a:xfrm>
            <a:off x="4776435" y="177987"/>
            <a:ext cx="2134489" cy="1265766"/>
          </a:xfrm>
          <a:prstGeom prst="rect">
            <a:avLst/>
          </a:prstGeom>
        </p:spPr>
      </p:pic>
      <p:sp>
        <p:nvSpPr>
          <p:cNvPr id="2" name="TextBox 1">
            <a:extLst>
              <a:ext uri="{FF2B5EF4-FFF2-40B4-BE49-F238E27FC236}">
                <a16:creationId xmlns:a16="http://schemas.microsoft.com/office/drawing/2014/main" id="{DAE17C2C-A0A2-2101-2C1E-AA04B3668305}"/>
              </a:ext>
            </a:extLst>
          </p:cNvPr>
          <p:cNvSpPr txBox="1"/>
          <p:nvPr/>
        </p:nvSpPr>
        <p:spPr>
          <a:xfrm>
            <a:off x="2689122" y="1730477"/>
            <a:ext cx="6956323" cy="923330"/>
          </a:xfrm>
          <a:prstGeom prst="rect">
            <a:avLst/>
          </a:prstGeom>
          <a:noFill/>
        </p:spPr>
        <p:txBody>
          <a:bodyPr wrap="square" rtlCol="0">
            <a:spAutoFit/>
          </a:bodyPr>
          <a:lstStyle/>
          <a:p>
            <a:pPr algn="ctr"/>
            <a:r>
              <a:rPr lang="en-US" sz="5400" b="1" dirty="0">
                <a:solidFill>
                  <a:schemeClr val="bg1"/>
                </a:solidFill>
              </a:rPr>
              <a:t>Who Is James Patchett?</a:t>
            </a:r>
          </a:p>
        </p:txBody>
      </p:sp>
      <p:sp>
        <p:nvSpPr>
          <p:cNvPr id="3" name="TextBox 2">
            <a:extLst>
              <a:ext uri="{FF2B5EF4-FFF2-40B4-BE49-F238E27FC236}">
                <a16:creationId xmlns:a16="http://schemas.microsoft.com/office/drawing/2014/main" id="{C44C9683-8FED-DB23-5078-20FD69488645}"/>
              </a:ext>
            </a:extLst>
          </p:cNvPr>
          <p:cNvSpPr txBox="1"/>
          <p:nvPr/>
        </p:nvSpPr>
        <p:spPr>
          <a:xfrm>
            <a:off x="983226" y="2743200"/>
            <a:ext cx="10825316" cy="3785652"/>
          </a:xfrm>
          <a:prstGeom prst="rect">
            <a:avLst/>
          </a:prstGeom>
          <a:noFill/>
        </p:spPr>
        <p:txBody>
          <a:bodyPr wrap="square" rtlCol="0">
            <a:spAutoFit/>
          </a:bodyPr>
          <a:lstStyle/>
          <a:p>
            <a:pPr marL="285750" indent="-285750">
              <a:buClr>
                <a:schemeClr val="bg1"/>
              </a:buClr>
              <a:buFont typeface="Arial" panose="020B0604020202020204" pitchFamily="34" charset="0"/>
              <a:buChar char="•"/>
            </a:pPr>
            <a:r>
              <a:rPr lang="en-US" sz="2400" b="1" u="sng" dirty="0">
                <a:solidFill>
                  <a:schemeClr val="bg1"/>
                </a:solidFill>
              </a:rPr>
              <a:t>19 years in Franchise/Corporate Operations</a:t>
            </a:r>
          </a:p>
          <a:p>
            <a:pPr marL="742950" lvl="1" indent="-285750">
              <a:buClr>
                <a:schemeClr val="bg1"/>
              </a:buClr>
              <a:buFont typeface="Arial" panose="020B0604020202020204" pitchFamily="34" charset="0"/>
              <a:buChar char="•"/>
            </a:pPr>
            <a:r>
              <a:rPr lang="en-US" sz="2400" b="1" dirty="0">
                <a:solidFill>
                  <a:schemeClr val="bg1"/>
                </a:solidFill>
              </a:rPr>
              <a:t>The Little Gym</a:t>
            </a:r>
          </a:p>
          <a:p>
            <a:pPr marL="742950" lvl="1" indent="-285750">
              <a:buClr>
                <a:schemeClr val="bg1"/>
              </a:buClr>
              <a:buFont typeface="Arial" panose="020B0604020202020204" pitchFamily="34" charset="0"/>
              <a:buChar char="•"/>
            </a:pPr>
            <a:r>
              <a:rPr lang="en-US" sz="2400" b="1" dirty="0">
                <a:solidFill>
                  <a:schemeClr val="bg1"/>
                </a:solidFill>
              </a:rPr>
              <a:t>Huntington Learning Center</a:t>
            </a:r>
          </a:p>
          <a:p>
            <a:pPr marL="742950" lvl="1" indent="-285750">
              <a:buClr>
                <a:schemeClr val="bg1"/>
              </a:buClr>
              <a:buFont typeface="Arial" panose="020B0604020202020204" pitchFamily="34" charset="0"/>
              <a:buChar char="•"/>
            </a:pPr>
            <a:r>
              <a:rPr lang="en-US" sz="2400" b="1" dirty="0">
                <a:solidFill>
                  <a:schemeClr val="bg1"/>
                </a:solidFill>
              </a:rPr>
              <a:t>Home Care Assistance (now TheKey)</a:t>
            </a:r>
          </a:p>
          <a:p>
            <a:pPr marL="742950" lvl="1" indent="-285750">
              <a:buClr>
                <a:schemeClr val="bg1"/>
              </a:buClr>
              <a:buFont typeface="Arial" panose="020B0604020202020204" pitchFamily="34" charset="0"/>
              <a:buChar char="•"/>
            </a:pPr>
            <a:endParaRPr lang="en-US" sz="2400" b="1" dirty="0">
              <a:solidFill>
                <a:schemeClr val="bg1"/>
              </a:solidFill>
            </a:endParaRPr>
          </a:p>
          <a:p>
            <a:pPr marL="285750" indent="-285750">
              <a:buClr>
                <a:schemeClr val="bg1"/>
              </a:buClr>
              <a:buFont typeface="Arial" panose="020B0604020202020204" pitchFamily="34" charset="0"/>
              <a:buChar char="•"/>
            </a:pPr>
            <a:r>
              <a:rPr lang="en-US" sz="2400" b="1" u="sng" dirty="0">
                <a:solidFill>
                  <a:schemeClr val="bg1"/>
                </a:solidFill>
              </a:rPr>
              <a:t>How I came to ENGYJ</a:t>
            </a:r>
          </a:p>
          <a:p>
            <a:pPr>
              <a:buClr>
                <a:schemeClr val="bg1"/>
              </a:buClr>
            </a:pPr>
            <a:endParaRPr lang="en-US" sz="2400" b="1" u="sng" dirty="0">
              <a:solidFill>
                <a:schemeClr val="bg1"/>
              </a:solidFill>
            </a:endParaRPr>
          </a:p>
          <a:p>
            <a:pPr marL="285750" indent="-285750">
              <a:buClr>
                <a:schemeClr val="bg1"/>
              </a:buClr>
              <a:buFont typeface="Arial" panose="020B0604020202020204" pitchFamily="34" charset="0"/>
              <a:buChar char="•"/>
            </a:pPr>
            <a:r>
              <a:rPr lang="en-US" sz="2400" b="1" u="sng" dirty="0">
                <a:solidFill>
                  <a:schemeClr val="bg1"/>
                </a:solidFill>
              </a:rPr>
              <a:t>Focused on: Operational Efficiency without sacrificing quality. </a:t>
            </a:r>
          </a:p>
          <a:p>
            <a:pPr>
              <a:buClr>
                <a:schemeClr val="bg1"/>
              </a:buClr>
            </a:pPr>
            <a:endParaRPr lang="en-US" sz="2400" b="1" dirty="0">
              <a:solidFill>
                <a:schemeClr val="bg1"/>
              </a:solidFill>
            </a:endParaRPr>
          </a:p>
          <a:p>
            <a:pPr marL="285750" indent="-285750">
              <a:buClr>
                <a:schemeClr val="bg1"/>
              </a:buClr>
              <a:buFont typeface="Arial" panose="020B0604020202020204" pitchFamily="34" charset="0"/>
              <a:buChar char="•"/>
            </a:pPr>
            <a:r>
              <a:rPr lang="en-US" sz="2400" b="1" u="sng" dirty="0">
                <a:solidFill>
                  <a:schemeClr val="bg1"/>
                </a:solidFill>
              </a:rPr>
              <a:t>Future Focus</a:t>
            </a:r>
          </a:p>
        </p:txBody>
      </p:sp>
    </p:spTree>
    <p:extLst>
      <p:ext uri="{BB962C8B-B14F-4D97-AF65-F5344CB8AC3E}">
        <p14:creationId xmlns:p14="http://schemas.microsoft.com/office/powerpoint/2010/main" val="28682371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213A60"/>
        </a:solidFill>
        <a:effectLst/>
      </p:bgPr>
    </p:bg>
    <p:spTree>
      <p:nvGrpSpPr>
        <p:cNvPr id="1" name="">
          <a:extLst>
            <a:ext uri="{FF2B5EF4-FFF2-40B4-BE49-F238E27FC236}">
              <a16:creationId xmlns:a16="http://schemas.microsoft.com/office/drawing/2014/main" id="{83F3749A-C04F-ADD8-4E73-AA5855C454FC}"/>
            </a:ext>
          </a:extLst>
        </p:cNvPr>
        <p:cNvGrpSpPr/>
        <p:nvPr/>
      </p:nvGrpSpPr>
      <p:grpSpPr>
        <a:xfrm>
          <a:off x="0" y="0"/>
          <a:ext cx="0" cy="0"/>
          <a:chOff x="0" y="0"/>
          <a:chExt cx="0" cy="0"/>
        </a:xfrm>
      </p:grpSpPr>
      <p:sp useBgFill="1">
        <p:nvSpPr>
          <p:cNvPr id="30" name="Rectangle 21">
            <a:extLst>
              <a:ext uri="{FF2B5EF4-FFF2-40B4-BE49-F238E27FC236}">
                <a16:creationId xmlns:a16="http://schemas.microsoft.com/office/drawing/2014/main" id="{46E13AB2-A624-6266-1A3F-5F15751A66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3" name="Picture 12" descr="A blue and white logo&#10;&#10;Description automatically generated">
            <a:extLst>
              <a:ext uri="{FF2B5EF4-FFF2-40B4-BE49-F238E27FC236}">
                <a16:creationId xmlns:a16="http://schemas.microsoft.com/office/drawing/2014/main" id="{EAE9B48E-6B88-04FD-6A6A-8926C5B8F497}"/>
              </a:ext>
            </a:extLst>
          </p:cNvPr>
          <p:cNvPicPr>
            <a:picLocks noChangeAspect="1"/>
          </p:cNvPicPr>
          <p:nvPr/>
        </p:nvPicPr>
        <p:blipFill>
          <a:blip r:embed="rId3"/>
          <a:stretch>
            <a:fillRect/>
          </a:stretch>
        </p:blipFill>
        <p:spPr>
          <a:xfrm>
            <a:off x="4776435" y="177987"/>
            <a:ext cx="2134489" cy="1265766"/>
          </a:xfrm>
          <a:prstGeom prst="rect">
            <a:avLst/>
          </a:prstGeom>
        </p:spPr>
      </p:pic>
      <p:sp>
        <p:nvSpPr>
          <p:cNvPr id="2" name="TextBox 1">
            <a:extLst>
              <a:ext uri="{FF2B5EF4-FFF2-40B4-BE49-F238E27FC236}">
                <a16:creationId xmlns:a16="http://schemas.microsoft.com/office/drawing/2014/main" id="{1A964EBA-25BF-5503-24D6-719E757CA66D}"/>
              </a:ext>
            </a:extLst>
          </p:cNvPr>
          <p:cNvSpPr txBox="1"/>
          <p:nvPr/>
        </p:nvSpPr>
        <p:spPr>
          <a:xfrm>
            <a:off x="1051938" y="1655194"/>
            <a:ext cx="10088124" cy="923330"/>
          </a:xfrm>
          <a:prstGeom prst="rect">
            <a:avLst/>
          </a:prstGeom>
          <a:noFill/>
        </p:spPr>
        <p:txBody>
          <a:bodyPr wrap="square" rtlCol="0">
            <a:spAutoFit/>
          </a:bodyPr>
          <a:lstStyle/>
          <a:p>
            <a:r>
              <a:rPr lang="en-US" sz="5400" b="1" dirty="0">
                <a:solidFill>
                  <a:schemeClr val="bg1"/>
                </a:solidFill>
              </a:rPr>
              <a:t>A Few Things For You To Update…</a:t>
            </a:r>
          </a:p>
        </p:txBody>
      </p:sp>
      <p:sp>
        <p:nvSpPr>
          <p:cNvPr id="3" name="TextBox 2">
            <a:extLst>
              <a:ext uri="{FF2B5EF4-FFF2-40B4-BE49-F238E27FC236}">
                <a16:creationId xmlns:a16="http://schemas.microsoft.com/office/drawing/2014/main" id="{89BBADB9-91DA-6B3D-033E-DA16FFE6D5C7}"/>
              </a:ext>
            </a:extLst>
          </p:cNvPr>
          <p:cNvSpPr txBox="1"/>
          <p:nvPr/>
        </p:nvSpPr>
        <p:spPr>
          <a:xfrm>
            <a:off x="631465" y="2578524"/>
            <a:ext cx="10929070" cy="3785652"/>
          </a:xfrm>
          <a:prstGeom prst="rect">
            <a:avLst/>
          </a:prstGeom>
          <a:noFill/>
        </p:spPr>
        <p:txBody>
          <a:bodyPr wrap="square" rtlCol="0">
            <a:spAutoFit/>
          </a:bodyPr>
          <a:lstStyle/>
          <a:p>
            <a:r>
              <a:rPr lang="en-US" sz="3600" u="sng" dirty="0">
                <a:solidFill>
                  <a:schemeClr val="bg1"/>
                </a:solidFill>
              </a:rPr>
              <a:t>2 Steps</a:t>
            </a:r>
            <a:endParaRPr lang="en-US" sz="3600" dirty="0">
              <a:solidFill>
                <a:schemeClr val="bg1"/>
              </a:solidFill>
            </a:endParaRPr>
          </a:p>
          <a:p>
            <a:endParaRPr lang="en-US" sz="3600" u="sng" dirty="0">
              <a:solidFill>
                <a:schemeClr val="bg1"/>
              </a:solidFill>
            </a:endParaRPr>
          </a:p>
          <a:p>
            <a:pPr marL="342900" indent="-342900">
              <a:buFont typeface="Arial" panose="020B0604020202020204" pitchFamily="34" charset="0"/>
              <a:buChar char="•"/>
            </a:pPr>
            <a:r>
              <a:rPr lang="en-US" sz="2400" dirty="0">
                <a:solidFill>
                  <a:schemeClr val="bg1"/>
                </a:solidFill>
              </a:rPr>
              <a:t>Step 1: Update your email address</a:t>
            </a:r>
          </a:p>
          <a:p>
            <a:pPr marL="800100" lvl="1" indent="-342900">
              <a:buFont typeface="Arial" panose="020B0604020202020204" pitchFamily="34" charset="0"/>
              <a:buChar char="•"/>
            </a:pPr>
            <a:r>
              <a:rPr lang="en-US" sz="2400" dirty="0">
                <a:solidFill>
                  <a:schemeClr val="bg1"/>
                </a:solidFill>
              </a:rPr>
              <a:t>If Your ENGYJ Login has: @Engyj.com</a:t>
            </a:r>
          </a:p>
          <a:p>
            <a:pPr marL="1257300" lvl="2" indent="-342900">
              <a:buFont typeface="Arial" panose="020B0604020202020204" pitchFamily="34" charset="0"/>
              <a:buChar char="•"/>
            </a:pPr>
            <a:r>
              <a:rPr lang="en-US" sz="2400" dirty="0">
                <a:solidFill>
                  <a:schemeClr val="bg1"/>
                </a:solidFill>
              </a:rPr>
              <a:t>Please change this to your WORK email in your profile</a:t>
            </a:r>
          </a:p>
          <a:p>
            <a:pPr marL="1257300" lvl="2" indent="-342900">
              <a:buFont typeface="Arial" panose="020B0604020202020204" pitchFamily="34" charset="0"/>
              <a:buChar char="•"/>
            </a:pPr>
            <a:r>
              <a:rPr lang="en-US" sz="2400" dirty="0">
                <a:solidFill>
                  <a:schemeClr val="bg1"/>
                </a:solidFill>
              </a:rPr>
              <a:t>Click Save before proceeding to Step 2</a:t>
            </a:r>
          </a:p>
          <a:p>
            <a:pPr marL="342900" indent="-342900">
              <a:buFont typeface="Arial" panose="020B0604020202020204" pitchFamily="34" charset="0"/>
              <a:buChar char="•"/>
            </a:pPr>
            <a:r>
              <a:rPr lang="en-US" sz="2400" dirty="0">
                <a:solidFill>
                  <a:schemeClr val="bg1"/>
                </a:solidFill>
              </a:rPr>
              <a:t>Step 2: Two Factor Authentication</a:t>
            </a:r>
          </a:p>
          <a:p>
            <a:pPr marL="800100" lvl="1" indent="-342900">
              <a:buFont typeface="Arial" panose="020B0604020202020204" pitchFamily="34" charset="0"/>
              <a:buChar char="•"/>
            </a:pPr>
            <a:r>
              <a:rPr lang="en-US" sz="2400" dirty="0">
                <a:solidFill>
                  <a:schemeClr val="bg1"/>
                </a:solidFill>
              </a:rPr>
              <a:t>Enable in your profile</a:t>
            </a:r>
          </a:p>
          <a:p>
            <a:pPr marL="800100" lvl="1" indent="-342900">
              <a:buFont typeface="Arial" panose="020B0604020202020204" pitchFamily="34" charset="0"/>
              <a:buChar char="•"/>
            </a:pPr>
            <a:r>
              <a:rPr lang="en-US" sz="2400" dirty="0">
                <a:solidFill>
                  <a:schemeClr val="bg1"/>
                </a:solidFill>
              </a:rPr>
              <a:t>Click Save</a:t>
            </a:r>
          </a:p>
        </p:txBody>
      </p:sp>
      <p:pic>
        <p:nvPicPr>
          <p:cNvPr id="21" name="Picture 20">
            <a:extLst>
              <a:ext uri="{FF2B5EF4-FFF2-40B4-BE49-F238E27FC236}">
                <a16:creationId xmlns:a16="http://schemas.microsoft.com/office/drawing/2014/main" id="{D61B4EAF-5D73-C6F6-AF3A-8B78005AC5B2}"/>
              </a:ext>
            </a:extLst>
          </p:cNvPr>
          <p:cNvPicPr>
            <a:picLocks noChangeAspect="1"/>
          </p:cNvPicPr>
          <p:nvPr/>
        </p:nvPicPr>
        <p:blipFill>
          <a:blip r:embed="rId4"/>
          <a:stretch>
            <a:fillRect/>
          </a:stretch>
        </p:blipFill>
        <p:spPr>
          <a:xfrm>
            <a:off x="5186362" y="2340768"/>
            <a:ext cx="1819275" cy="2176463"/>
          </a:xfrm>
          <a:prstGeom prst="rect">
            <a:avLst/>
          </a:prstGeom>
        </p:spPr>
      </p:pic>
      <p:pic>
        <p:nvPicPr>
          <p:cNvPr id="23" name="Picture 22">
            <a:extLst>
              <a:ext uri="{FF2B5EF4-FFF2-40B4-BE49-F238E27FC236}">
                <a16:creationId xmlns:a16="http://schemas.microsoft.com/office/drawing/2014/main" id="{72D3A86F-C4FE-EF58-45CC-2D301223DE04}"/>
              </a:ext>
            </a:extLst>
          </p:cNvPr>
          <p:cNvPicPr>
            <a:picLocks noChangeAspect="1"/>
          </p:cNvPicPr>
          <p:nvPr/>
        </p:nvPicPr>
        <p:blipFill>
          <a:blip r:embed="rId5"/>
          <a:stretch>
            <a:fillRect/>
          </a:stretch>
        </p:blipFill>
        <p:spPr>
          <a:xfrm>
            <a:off x="1159451" y="1486918"/>
            <a:ext cx="8948738" cy="3976688"/>
          </a:xfrm>
          <a:prstGeom prst="rect">
            <a:avLst/>
          </a:prstGeom>
        </p:spPr>
      </p:pic>
      <p:pic>
        <p:nvPicPr>
          <p:cNvPr id="25" name="Picture 24">
            <a:extLst>
              <a:ext uri="{FF2B5EF4-FFF2-40B4-BE49-F238E27FC236}">
                <a16:creationId xmlns:a16="http://schemas.microsoft.com/office/drawing/2014/main" id="{B5E57720-2990-6755-AB6D-482FAD424BBD}"/>
              </a:ext>
            </a:extLst>
          </p:cNvPr>
          <p:cNvPicPr>
            <a:picLocks noChangeAspect="1"/>
          </p:cNvPicPr>
          <p:nvPr/>
        </p:nvPicPr>
        <p:blipFill>
          <a:blip r:embed="rId6"/>
          <a:stretch>
            <a:fillRect/>
          </a:stretch>
        </p:blipFill>
        <p:spPr>
          <a:xfrm>
            <a:off x="1283585" y="1558188"/>
            <a:ext cx="9120188" cy="3514725"/>
          </a:xfrm>
          <a:prstGeom prst="rect">
            <a:avLst/>
          </a:prstGeom>
        </p:spPr>
      </p:pic>
      <p:pic>
        <p:nvPicPr>
          <p:cNvPr id="29" name="Picture 28">
            <a:extLst>
              <a:ext uri="{FF2B5EF4-FFF2-40B4-BE49-F238E27FC236}">
                <a16:creationId xmlns:a16="http://schemas.microsoft.com/office/drawing/2014/main" id="{39281A8E-671E-F1DF-69A1-5CE94ACB7229}"/>
              </a:ext>
            </a:extLst>
          </p:cNvPr>
          <p:cNvPicPr>
            <a:picLocks noChangeAspect="1"/>
          </p:cNvPicPr>
          <p:nvPr/>
        </p:nvPicPr>
        <p:blipFill>
          <a:blip r:embed="rId7"/>
          <a:stretch>
            <a:fillRect/>
          </a:stretch>
        </p:blipFill>
        <p:spPr>
          <a:xfrm>
            <a:off x="5054329" y="2134847"/>
            <a:ext cx="1824038" cy="2519363"/>
          </a:xfrm>
          <a:prstGeom prst="rect">
            <a:avLst/>
          </a:prstGeom>
        </p:spPr>
      </p:pic>
    </p:spTree>
    <p:extLst>
      <p:ext uri="{BB962C8B-B14F-4D97-AF65-F5344CB8AC3E}">
        <p14:creationId xmlns:p14="http://schemas.microsoft.com/office/powerpoint/2010/main" val="1927249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xit" presetSubtype="0" fill="hold" nodeType="clickEffect">
                                  <p:stCondLst>
                                    <p:cond delay="0"/>
                                  </p:stCondLst>
                                  <p:childTnLst>
                                    <p:set>
                                      <p:cBhvr>
                                        <p:cTn id="20" dur="1" fill="hold">
                                          <p:stCondLst>
                                            <p:cond delay="0"/>
                                          </p:stCondLst>
                                        </p:cTn>
                                        <p:tgtEl>
                                          <p:spTgt spid="21"/>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xit" presetSubtype="0" fill="hold" nodeType="clickEffect">
                                  <p:stCondLst>
                                    <p:cond delay="0"/>
                                  </p:stCondLst>
                                  <p:childTnLst>
                                    <p:set>
                                      <p:cBhvr>
                                        <p:cTn id="34" dur="1" fill="hold">
                                          <p:stCondLst>
                                            <p:cond delay="0"/>
                                          </p:stCondLst>
                                        </p:cTn>
                                        <p:tgtEl>
                                          <p:spTgt spid="23"/>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3">
                                            <p:txEl>
                                              <p:pRg st="7" end="7"/>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25"/>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xit" presetSubtype="0" fill="hold" nodeType="clickEffect">
                                  <p:stCondLst>
                                    <p:cond delay="0"/>
                                  </p:stCondLst>
                                  <p:childTnLst>
                                    <p:set>
                                      <p:cBhvr>
                                        <p:cTn id="50" dur="1" fill="hold">
                                          <p:stCondLst>
                                            <p:cond delay="0"/>
                                          </p:stCondLst>
                                        </p:cTn>
                                        <p:tgtEl>
                                          <p:spTgt spid="25"/>
                                        </p:tgtEl>
                                        <p:attrNameLst>
                                          <p:attrName>style.visibility</p:attrName>
                                        </p:attrNameLst>
                                      </p:cBhvr>
                                      <p:to>
                                        <p:strVal val="hidden"/>
                                      </p:to>
                                    </p:set>
                                  </p:childTnLst>
                                </p:cTn>
                              </p:par>
                            </p:childTnLst>
                          </p:cTn>
                        </p:par>
                        <p:par>
                          <p:cTn id="51" fill="hold">
                            <p:stCondLst>
                              <p:cond delay="0"/>
                            </p:stCondLst>
                            <p:childTnLst>
                              <p:par>
                                <p:cTn id="52" presetID="1" presetClass="entr" presetSubtype="0" fill="hold" nodeType="afterEffect">
                                  <p:stCondLst>
                                    <p:cond delay="0"/>
                                  </p:stCondLst>
                                  <p:childTnLst>
                                    <p:set>
                                      <p:cBhvr>
                                        <p:cTn id="53" dur="1" fill="hold">
                                          <p:stCondLst>
                                            <p:cond delay="0"/>
                                          </p:stCondLst>
                                        </p:cTn>
                                        <p:tgtEl>
                                          <p:spTgt spid="29"/>
                                        </p:tgtEl>
                                        <p:attrNameLst>
                                          <p:attrName>style.visibility</p:attrName>
                                        </p:attrNameLst>
                                      </p:cBhvr>
                                      <p:to>
                                        <p:strVal val="visible"/>
                                      </p:to>
                                    </p:set>
                                  </p:childTnLst>
                                </p:cTn>
                              </p:par>
                            </p:childTnLst>
                          </p:cTn>
                        </p:par>
                      </p:childTnLst>
                    </p:cTn>
                  </p:par>
                  <p:par>
                    <p:cTn id="54" fill="hold">
                      <p:stCondLst>
                        <p:cond delay="indefinite"/>
                      </p:stCondLst>
                      <p:childTnLst>
                        <p:par>
                          <p:cTn id="55" fill="hold">
                            <p:stCondLst>
                              <p:cond delay="0"/>
                            </p:stCondLst>
                            <p:childTnLst>
                              <p:par>
                                <p:cTn id="56" presetID="1" presetClass="exit" presetSubtype="0" fill="hold" nodeType="clickEffect">
                                  <p:stCondLst>
                                    <p:cond delay="0"/>
                                  </p:stCondLst>
                                  <p:childTnLst>
                                    <p:set>
                                      <p:cBhvr>
                                        <p:cTn id="57" dur="1" fill="hold">
                                          <p:stCondLst>
                                            <p:cond delay="0"/>
                                          </p:stCondLst>
                                        </p:cTn>
                                        <p:tgtEl>
                                          <p:spTgt spid="2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213A60"/>
        </a:solidFill>
        <a:effectLst/>
      </p:bgPr>
    </p:bg>
    <p:spTree>
      <p:nvGrpSpPr>
        <p:cNvPr id="1" name="">
          <a:extLst>
            <a:ext uri="{FF2B5EF4-FFF2-40B4-BE49-F238E27FC236}">
              <a16:creationId xmlns:a16="http://schemas.microsoft.com/office/drawing/2014/main" id="{AE5F28F2-2BB7-1CB6-521D-E9BC1D07F8C3}"/>
            </a:ext>
          </a:extLst>
        </p:cNvPr>
        <p:cNvGrpSpPr/>
        <p:nvPr/>
      </p:nvGrpSpPr>
      <p:grpSpPr>
        <a:xfrm>
          <a:off x="0" y="0"/>
          <a:ext cx="0" cy="0"/>
          <a:chOff x="0" y="0"/>
          <a:chExt cx="0" cy="0"/>
        </a:xfrm>
      </p:grpSpPr>
      <p:sp useBgFill="1">
        <p:nvSpPr>
          <p:cNvPr id="30" name="Rectangle 21">
            <a:extLst>
              <a:ext uri="{FF2B5EF4-FFF2-40B4-BE49-F238E27FC236}">
                <a16:creationId xmlns:a16="http://schemas.microsoft.com/office/drawing/2014/main" id="{E1857EBE-7D8C-F307-8266-012AA59F6A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3" name="Picture 12" descr="A blue and white logo&#10;&#10;Description automatically generated">
            <a:extLst>
              <a:ext uri="{FF2B5EF4-FFF2-40B4-BE49-F238E27FC236}">
                <a16:creationId xmlns:a16="http://schemas.microsoft.com/office/drawing/2014/main" id="{8C7EF0AD-3FBA-7C3B-9D17-DAB13E304B89}"/>
              </a:ext>
            </a:extLst>
          </p:cNvPr>
          <p:cNvPicPr>
            <a:picLocks noChangeAspect="1"/>
          </p:cNvPicPr>
          <p:nvPr/>
        </p:nvPicPr>
        <p:blipFill>
          <a:blip r:embed="rId3"/>
          <a:stretch>
            <a:fillRect/>
          </a:stretch>
        </p:blipFill>
        <p:spPr>
          <a:xfrm>
            <a:off x="4776435" y="177987"/>
            <a:ext cx="2134489" cy="1265766"/>
          </a:xfrm>
          <a:prstGeom prst="rect">
            <a:avLst/>
          </a:prstGeom>
        </p:spPr>
      </p:pic>
      <p:sp>
        <p:nvSpPr>
          <p:cNvPr id="2" name="TextBox 1">
            <a:extLst>
              <a:ext uri="{FF2B5EF4-FFF2-40B4-BE49-F238E27FC236}">
                <a16:creationId xmlns:a16="http://schemas.microsoft.com/office/drawing/2014/main" id="{C307FF4F-1432-889B-A405-AF1CE1B55A1A}"/>
              </a:ext>
            </a:extLst>
          </p:cNvPr>
          <p:cNvSpPr txBox="1"/>
          <p:nvPr/>
        </p:nvSpPr>
        <p:spPr>
          <a:xfrm>
            <a:off x="3591499" y="1927952"/>
            <a:ext cx="6621137" cy="369332"/>
          </a:xfrm>
          <a:prstGeom prst="rect">
            <a:avLst/>
          </a:prstGeom>
          <a:noFill/>
        </p:spPr>
        <p:txBody>
          <a:bodyPr wrap="square" rtlCol="0">
            <a:spAutoFit/>
          </a:bodyPr>
          <a:lstStyle/>
          <a:p>
            <a:endParaRPr lang="en-US" dirty="0">
              <a:solidFill>
                <a:schemeClr val="bg1"/>
              </a:solidFill>
            </a:endParaRPr>
          </a:p>
        </p:txBody>
      </p:sp>
      <p:sp>
        <p:nvSpPr>
          <p:cNvPr id="3" name="TextBox 2">
            <a:extLst>
              <a:ext uri="{FF2B5EF4-FFF2-40B4-BE49-F238E27FC236}">
                <a16:creationId xmlns:a16="http://schemas.microsoft.com/office/drawing/2014/main" id="{5DFB863B-1F27-58B5-F03F-CE492BC971AF}"/>
              </a:ext>
            </a:extLst>
          </p:cNvPr>
          <p:cNvSpPr txBox="1"/>
          <p:nvPr/>
        </p:nvSpPr>
        <p:spPr>
          <a:xfrm>
            <a:off x="1589183" y="1665808"/>
            <a:ext cx="9013634" cy="923330"/>
          </a:xfrm>
          <a:prstGeom prst="rect">
            <a:avLst/>
          </a:prstGeom>
          <a:noFill/>
        </p:spPr>
        <p:txBody>
          <a:bodyPr wrap="square" rtlCol="0">
            <a:spAutoFit/>
          </a:bodyPr>
          <a:lstStyle/>
          <a:p>
            <a:r>
              <a:rPr lang="en-US" sz="5400" b="1" dirty="0">
                <a:solidFill>
                  <a:schemeClr val="bg1"/>
                </a:solidFill>
              </a:rPr>
              <a:t>System Updates/New Features</a:t>
            </a:r>
          </a:p>
        </p:txBody>
      </p:sp>
      <p:sp>
        <p:nvSpPr>
          <p:cNvPr id="4" name="TextBox 3">
            <a:extLst>
              <a:ext uri="{FF2B5EF4-FFF2-40B4-BE49-F238E27FC236}">
                <a16:creationId xmlns:a16="http://schemas.microsoft.com/office/drawing/2014/main" id="{41B74786-E949-7427-3DC7-4B33BD964A24}"/>
              </a:ext>
            </a:extLst>
          </p:cNvPr>
          <p:cNvSpPr txBox="1"/>
          <p:nvPr/>
        </p:nvSpPr>
        <p:spPr>
          <a:xfrm>
            <a:off x="2874633" y="3109561"/>
            <a:ext cx="5938091" cy="523220"/>
          </a:xfrm>
          <a:prstGeom prst="rect">
            <a:avLst/>
          </a:prstGeom>
          <a:noFill/>
        </p:spPr>
        <p:txBody>
          <a:bodyPr wrap="square" rtlCol="0">
            <a:spAutoFit/>
          </a:bodyPr>
          <a:lstStyle/>
          <a:p>
            <a:pPr algn="ctr"/>
            <a:r>
              <a:rPr lang="en-US" sz="2800" b="1" u="sng" dirty="0">
                <a:solidFill>
                  <a:schemeClr val="bg1"/>
                </a:solidFill>
              </a:rPr>
              <a:t>Messaging &amp; Notification Updates</a:t>
            </a:r>
          </a:p>
        </p:txBody>
      </p:sp>
      <p:sp>
        <p:nvSpPr>
          <p:cNvPr id="5" name="TextBox 4">
            <a:extLst>
              <a:ext uri="{FF2B5EF4-FFF2-40B4-BE49-F238E27FC236}">
                <a16:creationId xmlns:a16="http://schemas.microsoft.com/office/drawing/2014/main" id="{629C1E73-2986-8FCA-38B5-64E729028EE8}"/>
              </a:ext>
            </a:extLst>
          </p:cNvPr>
          <p:cNvSpPr txBox="1"/>
          <p:nvPr/>
        </p:nvSpPr>
        <p:spPr>
          <a:xfrm>
            <a:off x="2880141" y="4029886"/>
            <a:ext cx="5938091" cy="523220"/>
          </a:xfrm>
          <a:prstGeom prst="rect">
            <a:avLst/>
          </a:prstGeom>
          <a:noFill/>
        </p:spPr>
        <p:txBody>
          <a:bodyPr wrap="square" rtlCol="0">
            <a:spAutoFit/>
          </a:bodyPr>
          <a:lstStyle/>
          <a:p>
            <a:pPr algn="ctr"/>
            <a:r>
              <a:rPr lang="en-US" sz="2800" b="1" u="sng" dirty="0">
                <a:solidFill>
                  <a:schemeClr val="bg1"/>
                </a:solidFill>
              </a:rPr>
              <a:t>Reporting Updates/Additions</a:t>
            </a:r>
          </a:p>
        </p:txBody>
      </p:sp>
      <p:sp>
        <p:nvSpPr>
          <p:cNvPr id="6" name="TextBox 5">
            <a:extLst>
              <a:ext uri="{FF2B5EF4-FFF2-40B4-BE49-F238E27FC236}">
                <a16:creationId xmlns:a16="http://schemas.microsoft.com/office/drawing/2014/main" id="{8E00515A-5057-18FD-078A-DF3BC1369BBE}"/>
              </a:ext>
            </a:extLst>
          </p:cNvPr>
          <p:cNvSpPr txBox="1"/>
          <p:nvPr/>
        </p:nvSpPr>
        <p:spPr>
          <a:xfrm>
            <a:off x="2880141" y="4883855"/>
            <a:ext cx="5938091" cy="523220"/>
          </a:xfrm>
          <a:prstGeom prst="rect">
            <a:avLst/>
          </a:prstGeom>
          <a:noFill/>
        </p:spPr>
        <p:txBody>
          <a:bodyPr wrap="square" rtlCol="0">
            <a:spAutoFit/>
          </a:bodyPr>
          <a:lstStyle/>
          <a:p>
            <a:pPr algn="ctr"/>
            <a:r>
              <a:rPr lang="en-US" sz="2800" b="1" u="sng" dirty="0">
                <a:solidFill>
                  <a:schemeClr val="bg1"/>
                </a:solidFill>
              </a:rPr>
              <a:t>Add-On Updates</a:t>
            </a:r>
          </a:p>
        </p:txBody>
      </p:sp>
    </p:spTree>
    <p:extLst>
      <p:ext uri="{BB962C8B-B14F-4D97-AF65-F5344CB8AC3E}">
        <p14:creationId xmlns:p14="http://schemas.microsoft.com/office/powerpoint/2010/main" val="41217594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213A60"/>
        </a:solidFill>
        <a:effectLst/>
      </p:bgPr>
    </p:bg>
    <p:spTree>
      <p:nvGrpSpPr>
        <p:cNvPr id="1" name="">
          <a:extLst>
            <a:ext uri="{FF2B5EF4-FFF2-40B4-BE49-F238E27FC236}">
              <a16:creationId xmlns:a16="http://schemas.microsoft.com/office/drawing/2014/main" id="{5C547AD6-0978-A2D3-5D8F-845A61DA6367}"/>
            </a:ext>
          </a:extLst>
        </p:cNvPr>
        <p:cNvGrpSpPr/>
        <p:nvPr/>
      </p:nvGrpSpPr>
      <p:grpSpPr>
        <a:xfrm>
          <a:off x="0" y="0"/>
          <a:ext cx="0" cy="0"/>
          <a:chOff x="0" y="0"/>
          <a:chExt cx="0" cy="0"/>
        </a:xfrm>
      </p:grpSpPr>
      <p:sp useBgFill="1">
        <p:nvSpPr>
          <p:cNvPr id="30" name="Rectangle 21">
            <a:extLst>
              <a:ext uri="{FF2B5EF4-FFF2-40B4-BE49-F238E27FC236}">
                <a16:creationId xmlns:a16="http://schemas.microsoft.com/office/drawing/2014/main" id="{338EA3C2-9215-B442-F11D-AACC8386AB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3" name="Picture 12" descr="A blue and white logo&#10;&#10;Description automatically generated">
            <a:extLst>
              <a:ext uri="{FF2B5EF4-FFF2-40B4-BE49-F238E27FC236}">
                <a16:creationId xmlns:a16="http://schemas.microsoft.com/office/drawing/2014/main" id="{022C450F-8212-E386-D8CF-8AF95439A011}"/>
              </a:ext>
            </a:extLst>
          </p:cNvPr>
          <p:cNvPicPr>
            <a:picLocks noChangeAspect="1"/>
          </p:cNvPicPr>
          <p:nvPr/>
        </p:nvPicPr>
        <p:blipFill>
          <a:blip r:embed="rId3"/>
          <a:stretch>
            <a:fillRect/>
          </a:stretch>
        </p:blipFill>
        <p:spPr>
          <a:xfrm>
            <a:off x="4776435" y="177987"/>
            <a:ext cx="2134489" cy="1265766"/>
          </a:xfrm>
          <a:prstGeom prst="rect">
            <a:avLst/>
          </a:prstGeom>
        </p:spPr>
      </p:pic>
      <p:sp>
        <p:nvSpPr>
          <p:cNvPr id="2" name="TextBox 1">
            <a:extLst>
              <a:ext uri="{FF2B5EF4-FFF2-40B4-BE49-F238E27FC236}">
                <a16:creationId xmlns:a16="http://schemas.microsoft.com/office/drawing/2014/main" id="{C765A40D-E6B5-FF04-8329-F77C82BE0110}"/>
              </a:ext>
            </a:extLst>
          </p:cNvPr>
          <p:cNvSpPr txBox="1"/>
          <p:nvPr/>
        </p:nvSpPr>
        <p:spPr>
          <a:xfrm>
            <a:off x="1077817" y="1490081"/>
            <a:ext cx="10036366" cy="923330"/>
          </a:xfrm>
          <a:prstGeom prst="rect">
            <a:avLst/>
          </a:prstGeom>
          <a:noFill/>
        </p:spPr>
        <p:txBody>
          <a:bodyPr wrap="square" rtlCol="0">
            <a:spAutoFit/>
          </a:bodyPr>
          <a:lstStyle/>
          <a:p>
            <a:r>
              <a:rPr lang="en-US" sz="5400" b="1" dirty="0">
                <a:solidFill>
                  <a:schemeClr val="bg1"/>
                </a:solidFill>
              </a:rPr>
              <a:t>Messaging &amp; Notification Updates</a:t>
            </a:r>
          </a:p>
        </p:txBody>
      </p:sp>
      <p:sp>
        <p:nvSpPr>
          <p:cNvPr id="3" name="TextBox 2">
            <a:extLst>
              <a:ext uri="{FF2B5EF4-FFF2-40B4-BE49-F238E27FC236}">
                <a16:creationId xmlns:a16="http://schemas.microsoft.com/office/drawing/2014/main" id="{923DE28C-A232-9BFC-9AEF-95E881069D5D}"/>
              </a:ext>
            </a:extLst>
          </p:cNvPr>
          <p:cNvSpPr txBox="1"/>
          <p:nvPr/>
        </p:nvSpPr>
        <p:spPr>
          <a:xfrm>
            <a:off x="544566" y="2907720"/>
            <a:ext cx="11898216" cy="3600986"/>
          </a:xfrm>
          <a:prstGeom prst="rect">
            <a:avLst/>
          </a:prstGeom>
          <a:noFill/>
        </p:spPr>
        <p:txBody>
          <a:bodyPr wrap="square" rtlCol="0">
            <a:spAutoFit/>
          </a:bodyPr>
          <a:lstStyle/>
          <a:p>
            <a:pPr marL="342900" indent="-342900">
              <a:spcBef>
                <a:spcPts val="600"/>
              </a:spcBef>
              <a:spcAft>
                <a:spcPts val="600"/>
              </a:spcAft>
              <a:buFont typeface="Arial" panose="020B0604020202020204" pitchFamily="34" charset="0"/>
              <a:buChar char="•"/>
            </a:pPr>
            <a:r>
              <a:rPr lang="en-US" sz="2400" b="1" dirty="0">
                <a:solidFill>
                  <a:schemeClr val="bg1"/>
                </a:solidFill>
              </a:rPr>
              <a:t>Email Notifications enabled for Hiring Managers to change Interview Status.</a:t>
            </a:r>
          </a:p>
          <a:p>
            <a:pPr marL="342900" indent="-342900">
              <a:spcBef>
                <a:spcPts val="600"/>
              </a:spcBef>
              <a:spcAft>
                <a:spcPts val="600"/>
              </a:spcAft>
              <a:buFont typeface="Arial" panose="020B0604020202020204" pitchFamily="34" charset="0"/>
              <a:buChar char="•"/>
            </a:pPr>
            <a:r>
              <a:rPr lang="en-US" sz="2400" b="1" dirty="0">
                <a:solidFill>
                  <a:schemeClr val="bg1"/>
                </a:solidFill>
              </a:rPr>
              <a:t>Removed weekend condition for reminders so they will now be sent over the weekend </a:t>
            </a:r>
          </a:p>
          <a:p>
            <a:pPr marL="342900" indent="-342900">
              <a:spcBef>
                <a:spcPts val="600"/>
              </a:spcBef>
              <a:spcAft>
                <a:spcPts val="600"/>
              </a:spcAft>
              <a:buFont typeface="Arial" panose="020B0604020202020204" pitchFamily="34" charset="0"/>
              <a:buChar char="•"/>
            </a:pPr>
            <a:r>
              <a:rPr lang="en-US" sz="2400" b="1" dirty="0">
                <a:solidFill>
                  <a:schemeClr val="bg1"/>
                </a:solidFill>
              </a:rPr>
              <a:t>Personal Text Message – Now displays the name of the person who sent the message</a:t>
            </a:r>
          </a:p>
          <a:p>
            <a:pPr marL="342900" indent="-342900">
              <a:spcBef>
                <a:spcPts val="600"/>
              </a:spcBef>
              <a:spcAft>
                <a:spcPts val="600"/>
              </a:spcAft>
              <a:buFont typeface="Arial" panose="020B0604020202020204" pitchFamily="34" charset="0"/>
              <a:buChar char="•"/>
            </a:pPr>
            <a:r>
              <a:rPr lang="en-US" sz="2400" b="1" dirty="0">
                <a:solidFill>
                  <a:schemeClr val="bg1"/>
                </a:solidFill>
              </a:rPr>
              <a:t>Invitations now show the actual messages being sent </a:t>
            </a:r>
          </a:p>
          <a:p>
            <a:pPr marL="342900" indent="-342900">
              <a:spcBef>
                <a:spcPts val="600"/>
              </a:spcBef>
              <a:spcAft>
                <a:spcPts val="600"/>
              </a:spcAft>
              <a:buFont typeface="Arial" panose="020B0604020202020204" pitchFamily="34" charset="0"/>
              <a:buChar char="•"/>
            </a:pPr>
            <a:r>
              <a:rPr lang="en-US" sz="2400" b="1" dirty="0">
                <a:solidFill>
                  <a:schemeClr val="bg1"/>
                </a:solidFill>
              </a:rPr>
              <a:t>E-Signature/HelloSign Resend Fixed – Caregiver Profile</a:t>
            </a:r>
          </a:p>
          <a:p>
            <a:pPr marL="342900" indent="-342900">
              <a:spcBef>
                <a:spcPts val="600"/>
              </a:spcBef>
              <a:spcAft>
                <a:spcPts val="600"/>
              </a:spcAft>
              <a:buFont typeface="Arial" panose="020B0604020202020204" pitchFamily="34" charset="0"/>
              <a:buChar char="•"/>
            </a:pPr>
            <a:r>
              <a:rPr lang="en-US" sz="2400" b="1" dirty="0">
                <a:solidFill>
                  <a:schemeClr val="bg1"/>
                </a:solidFill>
              </a:rPr>
              <a:t>Request Documents Reminder Fixed – Doc number was sending instead of doc title</a:t>
            </a:r>
          </a:p>
          <a:p>
            <a:pPr marL="342900" indent="-342900">
              <a:spcBef>
                <a:spcPts val="600"/>
              </a:spcBef>
              <a:spcAft>
                <a:spcPts val="600"/>
              </a:spcAft>
              <a:buFont typeface="Arial" panose="020B0604020202020204" pitchFamily="34" charset="0"/>
              <a:buChar char="•"/>
            </a:pPr>
            <a:r>
              <a:rPr lang="en-US" sz="2400" b="1" dirty="0">
                <a:solidFill>
                  <a:schemeClr val="bg1"/>
                </a:solidFill>
              </a:rPr>
              <a:t>Incoming Text/Email alerts can now be enabled or disabled within your profile. </a:t>
            </a:r>
          </a:p>
        </p:txBody>
      </p:sp>
      <p:pic>
        <p:nvPicPr>
          <p:cNvPr id="5" name="Picture 4">
            <a:extLst>
              <a:ext uri="{FF2B5EF4-FFF2-40B4-BE49-F238E27FC236}">
                <a16:creationId xmlns:a16="http://schemas.microsoft.com/office/drawing/2014/main" id="{22834EA8-5F3D-C266-DFB3-CC6BECB91A74}"/>
              </a:ext>
            </a:extLst>
          </p:cNvPr>
          <p:cNvPicPr>
            <a:picLocks noChangeAspect="1"/>
          </p:cNvPicPr>
          <p:nvPr/>
        </p:nvPicPr>
        <p:blipFill>
          <a:blip r:embed="rId4"/>
          <a:stretch>
            <a:fillRect/>
          </a:stretch>
        </p:blipFill>
        <p:spPr>
          <a:xfrm>
            <a:off x="2125421" y="1002535"/>
            <a:ext cx="8351620" cy="5103768"/>
          </a:xfrm>
          <a:prstGeom prst="rect">
            <a:avLst/>
          </a:prstGeom>
        </p:spPr>
      </p:pic>
      <p:pic>
        <p:nvPicPr>
          <p:cNvPr id="7" name="Picture 6">
            <a:extLst>
              <a:ext uri="{FF2B5EF4-FFF2-40B4-BE49-F238E27FC236}">
                <a16:creationId xmlns:a16="http://schemas.microsoft.com/office/drawing/2014/main" id="{5BA6F165-A313-454A-A640-50E0DFD756D7}"/>
              </a:ext>
            </a:extLst>
          </p:cNvPr>
          <p:cNvPicPr>
            <a:picLocks noChangeAspect="1"/>
          </p:cNvPicPr>
          <p:nvPr/>
        </p:nvPicPr>
        <p:blipFill>
          <a:blip r:embed="rId5"/>
          <a:stretch>
            <a:fillRect/>
          </a:stretch>
        </p:blipFill>
        <p:spPr>
          <a:xfrm>
            <a:off x="2640540" y="349294"/>
            <a:ext cx="6811931" cy="6071187"/>
          </a:xfrm>
          <a:prstGeom prst="rect">
            <a:avLst/>
          </a:prstGeom>
        </p:spPr>
      </p:pic>
      <p:pic>
        <p:nvPicPr>
          <p:cNvPr id="9" name="Picture 8">
            <a:extLst>
              <a:ext uri="{FF2B5EF4-FFF2-40B4-BE49-F238E27FC236}">
                <a16:creationId xmlns:a16="http://schemas.microsoft.com/office/drawing/2014/main" id="{09759CDB-55BA-6D5A-DFF2-9A2969E19474}"/>
              </a:ext>
            </a:extLst>
          </p:cNvPr>
          <p:cNvPicPr>
            <a:picLocks noChangeAspect="1"/>
          </p:cNvPicPr>
          <p:nvPr/>
        </p:nvPicPr>
        <p:blipFill>
          <a:blip r:embed="rId6"/>
          <a:stretch>
            <a:fillRect/>
          </a:stretch>
        </p:blipFill>
        <p:spPr>
          <a:xfrm>
            <a:off x="1203842" y="914311"/>
            <a:ext cx="10194778" cy="4526846"/>
          </a:xfrm>
          <a:prstGeom prst="rect">
            <a:avLst/>
          </a:prstGeom>
        </p:spPr>
      </p:pic>
      <p:pic>
        <p:nvPicPr>
          <p:cNvPr id="11" name="Picture 10">
            <a:extLst>
              <a:ext uri="{FF2B5EF4-FFF2-40B4-BE49-F238E27FC236}">
                <a16:creationId xmlns:a16="http://schemas.microsoft.com/office/drawing/2014/main" id="{5A69C7A4-0635-F913-F33B-7C145A8EF25C}"/>
              </a:ext>
            </a:extLst>
          </p:cNvPr>
          <p:cNvPicPr>
            <a:picLocks noChangeAspect="1"/>
          </p:cNvPicPr>
          <p:nvPr/>
        </p:nvPicPr>
        <p:blipFill>
          <a:blip r:embed="rId7"/>
          <a:stretch>
            <a:fillRect/>
          </a:stretch>
        </p:blipFill>
        <p:spPr>
          <a:xfrm>
            <a:off x="1751820" y="810870"/>
            <a:ext cx="9236338" cy="4809706"/>
          </a:xfrm>
          <a:prstGeom prst="rect">
            <a:avLst/>
          </a:prstGeom>
        </p:spPr>
      </p:pic>
      <p:pic>
        <p:nvPicPr>
          <p:cNvPr id="14" name="Picture 13">
            <a:extLst>
              <a:ext uri="{FF2B5EF4-FFF2-40B4-BE49-F238E27FC236}">
                <a16:creationId xmlns:a16="http://schemas.microsoft.com/office/drawing/2014/main" id="{41870978-6234-6743-1D3A-3D9EF80534D3}"/>
              </a:ext>
            </a:extLst>
          </p:cNvPr>
          <p:cNvPicPr>
            <a:picLocks noChangeAspect="1"/>
          </p:cNvPicPr>
          <p:nvPr/>
        </p:nvPicPr>
        <p:blipFill>
          <a:blip r:embed="rId8"/>
          <a:stretch>
            <a:fillRect/>
          </a:stretch>
        </p:blipFill>
        <p:spPr>
          <a:xfrm>
            <a:off x="847759" y="1237424"/>
            <a:ext cx="10496482" cy="3207716"/>
          </a:xfrm>
          <a:prstGeom prst="rect">
            <a:avLst/>
          </a:prstGeom>
        </p:spPr>
      </p:pic>
    </p:spTree>
    <p:extLst>
      <p:ext uri="{BB962C8B-B14F-4D97-AF65-F5344CB8AC3E}">
        <p14:creationId xmlns:p14="http://schemas.microsoft.com/office/powerpoint/2010/main" val="4256123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0"/>
                                          </p:stCondLst>
                                        </p:cTn>
                                        <p:tgtEl>
                                          <p:spTgt spid="5"/>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nodeType="clickEffect">
                                  <p:stCondLst>
                                    <p:cond delay="0"/>
                                  </p:stCondLst>
                                  <p:childTnLst>
                                    <p:set>
                                      <p:cBhvr>
                                        <p:cTn id="26" dur="1" fill="hold">
                                          <p:stCondLst>
                                            <p:cond delay="0"/>
                                          </p:stCondLst>
                                        </p:cTn>
                                        <p:tgtEl>
                                          <p:spTgt spid="3">
                                            <p:txEl>
                                              <p:pRg st="1" end="1"/>
                                            </p:txEl>
                                          </p:spTgt>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xit" presetSubtype="0" fill="hold" nodeType="clickEffect">
                                  <p:stCondLst>
                                    <p:cond delay="0"/>
                                  </p:stCondLst>
                                  <p:childTnLst>
                                    <p:set>
                                      <p:cBhvr>
                                        <p:cTn id="38" dur="1" fill="hold">
                                          <p:stCondLst>
                                            <p:cond delay="0"/>
                                          </p:stCondLst>
                                        </p:cTn>
                                        <p:tgtEl>
                                          <p:spTgt spid="7"/>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1" presetClass="exit" presetSubtype="0" fill="hold" nodeType="clickEffect">
                                  <p:stCondLst>
                                    <p:cond delay="0"/>
                                  </p:stCondLst>
                                  <p:childTnLst>
                                    <p:set>
                                      <p:cBhvr>
                                        <p:cTn id="42" dur="1" fill="hold">
                                          <p:stCondLst>
                                            <p:cond delay="0"/>
                                          </p:stCondLst>
                                        </p:cTn>
                                        <p:tgtEl>
                                          <p:spTgt spid="3">
                                            <p:txEl>
                                              <p:pRg st="2" end="2"/>
                                            </p:txEl>
                                          </p:spTgt>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9"/>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xit" presetSubtype="0" fill="hold" nodeType="clickEffect">
                                  <p:stCondLst>
                                    <p:cond delay="0"/>
                                  </p:stCondLst>
                                  <p:childTnLst>
                                    <p:set>
                                      <p:cBhvr>
                                        <p:cTn id="54" dur="1" fill="hold">
                                          <p:stCondLst>
                                            <p:cond delay="0"/>
                                          </p:stCondLst>
                                        </p:cTn>
                                        <p:tgtEl>
                                          <p:spTgt spid="9"/>
                                        </p:tgtEl>
                                        <p:attrNameLst>
                                          <p:attrName>style.visibility</p:attrName>
                                        </p:attrNameLst>
                                      </p:cBhvr>
                                      <p:to>
                                        <p:strVal val="hidden"/>
                                      </p:to>
                                    </p:set>
                                  </p:childTnLst>
                                </p:cTn>
                              </p:par>
                            </p:childTnLst>
                          </p:cTn>
                        </p:par>
                      </p:childTnLst>
                    </p:cTn>
                  </p:par>
                  <p:par>
                    <p:cTn id="55" fill="hold">
                      <p:stCondLst>
                        <p:cond delay="indefinite"/>
                      </p:stCondLst>
                      <p:childTnLst>
                        <p:par>
                          <p:cTn id="56" fill="hold">
                            <p:stCondLst>
                              <p:cond delay="0"/>
                            </p:stCondLst>
                            <p:childTnLst>
                              <p:par>
                                <p:cTn id="57" presetID="1" presetClass="exit" presetSubtype="0" fill="hold" nodeType="clickEffect">
                                  <p:stCondLst>
                                    <p:cond delay="0"/>
                                  </p:stCondLst>
                                  <p:childTnLst>
                                    <p:set>
                                      <p:cBhvr>
                                        <p:cTn id="58" dur="1" fill="hold">
                                          <p:stCondLst>
                                            <p:cond delay="0"/>
                                          </p:stCondLst>
                                        </p:cTn>
                                        <p:tgtEl>
                                          <p:spTgt spid="3">
                                            <p:txEl>
                                              <p:pRg st="3" end="3"/>
                                            </p:txEl>
                                          </p:spTgt>
                                        </p:tgtEl>
                                        <p:attrNameLst>
                                          <p:attrName>style.visibility</p:attrName>
                                        </p:attrNameLst>
                                      </p:cBhvr>
                                      <p:to>
                                        <p:strVal val="hidden"/>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nodeType="clickEffect">
                                  <p:stCondLst>
                                    <p:cond delay="0"/>
                                  </p:stCondLst>
                                  <p:childTnLst>
                                    <p:set>
                                      <p:cBhvr>
                                        <p:cTn id="66" dur="1" fill="hold">
                                          <p:stCondLst>
                                            <p:cond delay="0"/>
                                          </p:stCondLst>
                                        </p:cTn>
                                        <p:tgtEl>
                                          <p:spTgt spid="11"/>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xit" presetSubtype="0" fill="hold" nodeType="clickEffect">
                                  <p:stCondLst>
                                    <p:cond delay="0"/>
                                  </p:stCondLst>
                                  <p:childTnLst>
                                    <p:set>
                                      <p:cBhvr>
                                        <p:cTn id="70" dur="1" fill="hold">
                                          <p:stCondLst>
                                            <p:cond delay="0"/>
                                          </p:stCondLst>
                                        </p:cTn>
                                        <p:tgtEl>
                                          <p:spTgt spid="11"/>
                                        </p:tgtEl>
                                        <p:attrNameLst>
                                          <p:attrName>style.visibility</p:attrName>
                                        </p:attrNameLst>
                                      </p:cBhvr>
                                      <p:to>
                                        <p:strVal val="hidden"/>
                                      </p:to>
                                    </p:set>
                                  </p:childTnLst>
                                </p:cTn>
                              </p:par>
                            </p:childTnLst>
                          </p:cTn>
                        </p:par>
                      </p:childTnLst>
                    </p:cTn>
                  </p:par>
                  <p:par>
                    <p:cTn id="71" fill="hold">
                      <p:stCondLst>
                        <p:cond delay="indefinite"/>
                      </p:stCondLst>
                      <p:childTnLst>
                        <p:par>
                          <p:cTn id="72" fill="hold">
                            <p:stCondLst>
                              <p:cond delay="0"/>
                            </p:stCondLst>
                            <p:childTnLst>
                              <p:par>
                                <p:cTn id="73" presetID="1" presetClass="exit" presetSubtype="0" fill="hold" nodeType="clickEffect">
                                  <p:stCondLst>
                                    <p:cond delay="0"/>
                                  </p:stCondLst>
                                  <p:childTnLst>
                                    <p:set>
                                      <p:cBhvr>
                                        <p:cTn id="74" dur="1" fill="hold">
                                          <p:stCondLst>
                                            <p:cond delay="0"/>
                                          </p:stCondLst>
                                        </p:cTn>
                                        <p:tgtEl>
                                          <p:spTgt spid="3">
                                            <p:txEl>
                                              <p:pRg st="4" end="4"/>
                                            </p:txEl>
                                          </p:spTgt>
                                        </p:tgtEl>
                                        <p:attrNameLst>
                                          <p:attrName>style.visibility</p:attrName>
                                        </p:attrNameLst>
                                      </p:cBhvr>
                                      <p:to>
                                        <p:strVal val="hidden"/>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nodeType="clickEffect">
                                  <p:stCondLst>
                                    <p:cond delay="0"/>
                                  </p:stCondLst>
                                  <p:childTnLst>
                                    <p:set>
                                      <p:cBhvr>
                                        <p:cTn id="7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xit" presetSubtype="0" fill="hold" nodeType="clickEffect">
                                  <p:stCondLst>
                                    <p:cond delay="0"/>
                                  </p:stCondLst>
                                  <p:childTnLst>
                                    <p:set>
                                      <p:cBhvr>
                                        <p:cTn id="82" dur="1" fill="hold">
                                          <p:stCondLst>
                                            <p:cond delay="0"/>
                                          </p:stCondLst>
                                        </p:cTn>
                                        <p:tgtEl>
                                          <p:spTgt spid="3">
                                            <p:txEl>
                                              <p:pRg st="5" end="5"/>
                                            </p:txEl>
                                          </p:spTgt>
                                        </p:tgtEl>
                                        <p:attrNameLst>
                                          <p:attrName>style.visibility</p:attrName>
                                        </p:attrNameLst>
                                      </p:cBhvr>
                                      <p:to>
                                        <p:strVal val="hidden"/>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nodeType="clickEffect">
                                  <p:stCondLst>
                                    <p:cond delay="0"/>
                                  </p:stCondLst>
                                  <p:childTnLst>
                                    <p:set>
                                      <p:cBhvr>
                                        <p:cTn id="8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nodeType="clickEffect">
                                  <p:stCondLst>
                                    <p:cond delay="0"/>
                                  </p:stCondLst>
                                  <p:childTnLst>
                                    <p:set>
                                      <p:cBhvr>
                                        <p:cTn id="90" dur="1" fill="hold">
                                          <p:stCondLst>
                                            <p:cond delay="0"/>
                                          </p:stCondLst>
                                        </p:cTn>
                                        <p:tgtEl>
                                          <p:spTgt spid="14"/>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1" presetClass="exit" presetSubtype="0" fill="hold" nodeType="clickEffect">
                                  <p:stCondLst>
                                    <p:cond delay="0"/>
                                  </p:stCondLst>
                                  <p:childTnLst>
                                    <p:set>
                                      <p:cBhvr>
                                        <p:cTn id="94" dur="1" fill="hold">
                                          <p:stCondLst>
                                            <p:cond delay="0"/>
                                          </p:stCondLst>
                                        </p:cTn>
                                        <p:tgtEl>
                                          <p:spTgt spid="14"/>
                                        </p:tgtEl>
                                        <p:attrNameLst>
                                          <p:attrName>style.visibility</p:attrName>
                                        </p:attrNameLst>
                                      </p:cBhvr>
                                      <p:to>
                                        <p:strVal val="hidden"/>
                                      </p:to>
                                    </p:set>
                                  </p:childTnLst>
                                </p:cTn>
                              </p:par>
                            </p:childTnLst>
                          </p:cTn>
                        </p:par>
                      </p:childTnLst>
                    </p:cTn>
                  </p:par>
                  <p:par>
                    <p:cTn id="95" fill="hold">
                      <p:stCondLst>
                        <p:cond delay="indefinite"/>
                      </p:stCondLst>
                      <p:childTnLst>
                        <p:par>
                          <p:cTn id="96" fill="hold">
                            <p:stCondLst>
                              <p:cond delay="0"/>
                            </p:stCondLst>
                            <p:childTnLst>
                              <p:par>
                                <p:cTn id="97" presetID="1" presetClass="entr" presetSubtype="0" fill="hold" nodeType="clickEffect">
                                  <p:stCondLst>
                                    <p:cond delay="0"/>
                                  </p:stCondLst>
                                  <p:childTnLst>
                                    <p:set>
                                      <p:cBhvr>
                                        <p:cTn id="98" dur="1" fill="hold">
                                          <p:stCondLst>
                                            <p:cond delay="0"/>
                                          </p:stCondLst>
                                        </p:cTn>
                                        <p:tgtEl>
                                          <p:spTgt spid="3">
                                            <p:txEl>
                                              <p:pRg st="0" end="0"/>
                                            </p:txEl>
                                          </p:spTgt>
                                        </p:tgtEl>
                                        <p:attrNameLst>
                                          <p:attrName>style.visibility</p:attrName>
                                        </p:attrNameLst>
                                      </p:cBhvr>
                                      <p:to>
                                        <p:strVal val="visible"/>
                                      </p:to>
                                    </p:set>
                                  </p:childTnLst>
                                </p:cTn>
                              </p:par>
                              <p:par>
                                <p:cTn id="99" presetID="1" presetClass="entr" presetSubtype="0" fill="hold" nodeType="withEffect">
                                  <p:stCondLst>
                                    <p:cond delay="0"/>
                                  </p:stCondLst>
                                  <p:childTnLst>
                                    <p:set>
                                      <p:cBhvr>
                                        <p:cTn id="100" dur="1" fill="hold">
                                          <p:stCondLst>
                                            <p:cond delay="0"/>
                                          </p:stCondLst>
                                        </p:cTn>
                                        <p:tgtEl>
                                          <p:spTgt spid="3">
                                            <p:txEl>
                                              <p:pRg st="1" end="1"/>
                                            </p:txEl>
                                          </p:spTgt>
                                        </p:tgtEl>
                                        <p:attrNameLst>
                                          <p:attrName>style.visibility</p:attrName>
                                        </p:attrNameLst>
                                      </p:cBhvr>
                                      <p:to>
                                        <p:strVal val="visible"/>
                                      </p:to>
                                    </p:set>
                                  </p:childTnLst>
                                </p:cTn>
                              </p:par>
                              <p:par>
                                <p:cTn id="101" presetID="1" presetClass="entr" presetSubtype="0" fill="hold" nodeType="withEffect">
                                  <p:stCondLst>
                                    <p:cond delay="0"/>
                                  </p:stCondLst>
                                  <p:childTnLst>
                                    <p:set>
                                      <p:cBhvr>
                                        <p:cTn id="102" dur="1" fill="hold">
                                          <p:stCondLst>
                                            <p:cond delay="0"/>
                                          </p:stCondLst>
                                        </p:cTn>
                                        <p:tgtEl>
                                          <p:spTgt spid="3">
                                            <p:txEl>
                                              <p:pRg st="2" end="2"/>
                                            </p:txEl>
                                          </p:spTgt>
                                        </p:tgtEl>
                                        <p:attrNameLst>
                                          <p:attrName>style.visibility</p:attrName>
                                        </p:attrNameLst>
                                      </p:cBhvr>
                                      <p:to>
                                        <p:strVal val="visible"/>
                                      </p:to>
                                    </p:set>
                                  </p:childTnLst>
                                </p:cTn>
                              </p:par>
                              <p:par>
                                <p:cTn id="103" presetID="1" presetClass="entr" presetSubtype="0" fill="hold" nodeType="withEffect">
                                  <p:stCondLst>
                                    <p:cond delay="0"/>
                                  </p:stCondLst>
                                  <p:childTnLst>
                                    <p:set>
                                      <p:cBhvr>
                                        <p:cTn id="104" dur="1" fill="hold">
                                          <p:stCondLst>
                                            <p:cond delay="0"/>
                                          </p:stCondLst>
                                        </p:cTn>
                                        <p:tgtEl>
                                          <p:spTgt spid="3">
                                            <p:txEl>
                                              <p:pRg st="3" end="3"/>
                                            </p:txEl>
                                          </p:spTgt>
                                        </p:tgtEl>
                                        <p:attrNameLst>
                                          <p:attrName>style.visibility</p:attrName>
                                        </p:attrNameLst>
                                      </p:cBhvr>
                                      <p:to>
                                        <p:strVal val="visible"/>
                                      </p:to>
                                    </p:set>
                                  </p:childTnLst>
                                </p:cTn>
                              </p:par>
                              <p:par>
                                <p:cTn id="105" presetID="1" presetClass="entr" presetSubtype="0" fill="hold" nodeType="withEffect">
                                  <p:stCondLst>
                                    <p:cond delay="0"/>
                                  </p:stCondLst>
                                  <p:childTnLst>
                                    <p:set>
                                      <p:cBhvr>
                                        <p:cTn id="106" dur="1" fill="hold">
                                          <p:stCondLst>
                                            <p:cond delay="0"/>
                                          </p:stCondLst>
                                        </p:cTn>
                                        <p:tgtEl>
                                          <p:spTgt spid="3">
                                            <p:txEl>
                                              <p:pRg st="4" end="4"/>
                                            </p:txEl>
                                          </p:spTgt>
                                        </p:tgtEl>
                                        <p:attrNameLst>
                                          <p:attrName>style.visibility</p:attrName>
                                        </p:attrNameLst>
                                      </p:cBhvr>
                                      <p:to>
                                        <p:strVal val="visible"/>
                                      </p:to>
                                    </p:set>
                                  </p:childTnLst>
                                </p:cTn>
                              </p:par>
                              <p:par>
                                <p:cTn id="107" presetID="1" presetClass="entr" presetSubtype="0" fill="hold" nodeType="withEffect">
                                  <p:stCondLst>
                                    <p:cond delay="0"/>
                                  </p:stCondLst>
                                  <p:childTnLst>
                                    <p:set>
                                      <p:cBhvr>
                                        <p:cTn id="10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213A60"/>
        </a:solidFill>
        <a:effectLst/>
      </p:bgPr>
    </p:bg>
    <p:spTree>
      <p:nvGrpSpPr>
        <p:cNvPr id="1" name="">
          <a:extLst>
            <a:ext uri="{FF2B5EF4-FFF2-40B4-BE49-F238E27FC236}">
              <a16:creationId xmlns:a16="http://schemas.microsoft.com/office/drawing/2014/main" id="{5C2A0D5E-A1CB-37EF-F993-2D34CC3B8325}"/>
            </a:ext>
          </a:extLst>
        </p:cNvPr>
        <p:cNvGrpSpPr/>
        <p:nvPr/>
      </p:nvGrpSpPr>
      <p:grpSpPr>
        <a:xfrm>
          <a:off x="0" y="0"/>
          <a:ext cx="0" cy="0"/>
          <a:chOff x="0" y="0"/>
          <a:chExt cx="0" cy="0"/>
        </a:xfrm>
      </p:grpSpPr>
      <p:sp useBgFill="1">
        <p:nvSpPr>
          <p:cNvPr id="30" name="Rectangle 21">
            <a:extLst>
              <a:ext uri="{FF2B5EF4-FFF2-40B4-BE49-F238E27FC236}">
                <a16:creationId xmlns:a16="http://schemas.microsoft.com/office/drawing/2014/main" id="{F66BF3AD-654D-075C-F5C1-F3FF6578D3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3" name="Picture 12" descr="A blue and white logo&#10;&#10;Description automatically generated">
            <a:extLst>
              <a:ext uri="{FF2B5EF4-FFF2-40B4-BE49-F238E27FC236}">
                <a16:creationId xmlns:a16="http://schemas.microsoft.com/office/drawing/2014/main" id="{DD91D0C2-2E4C-7D08-9237-048523D01587}"/>
              </a:ext>
            </a:extLst>
          </p:cNvPr>
          <p:cNvPicPr>
            <a:picLocks noChangeAspect="1"/>
          </p:cNvPicPr>
          <p:nvPr/>
        </p:nvPicPr>
        <p:blipFill>
          <a:blip r:embed="rId3"/>
          <a:stretch>
            <a:fillRect/>
          </a:stretch>
        </p:blipFill>
        <p:spPr>
          <a:xfrm>
            <a:off x="4776435" y="177987"/>
            <a:ext cx="2134489" cy="1265766"/>
          </a:xfrm>
          <a:prstGeom prst="rect">
            <a:avLst/>
          </a:prstGeom>
        </p:spPr>
      </p:pic>
      <p:sp>
        <p:nvSpPr>
          <p:cNvPr id="2" name="TextBox 1">
            <a:extLst>
              <a:ext uri="{FF2B5EF4-FFF2-40B4-BE49-F238E27FC236}">
                <a16:creationId xmlns:a16="http://schemas.microsoft.com/office/drawing/2014/main" id="{E9C5F382-D2D4-6539-77DA-A050F7F4DBAD}"/>
              </a:ext>
            </a:extLst>
          </p:cNvPr>
          <p:cNvSpPr txBox="1"/>
          <p:nvPr/>
        </p:nvSpPr>
        <p:spPr>
          <a:xfrm>
            <a:off x="1711286" y="1633800"/>
            <a:ext cx="8769427" cy="923330"/>
          </a:xfrm>
          <a:prstGeom prst="rect">
            <a:avLst/>
          </a:prstGeom>
          <a:noFill/>
        </p:spPr>
        <p:txBody>
          <a:bodyPr wrap="square" rtlCol="0">
            <a:spAutoFit/>
          </a:bodyPr>
          <a:lstStyle/>
          <a:p>
            <a:r>
              <a:rPr lang="en-US" sz="5400" b="1" dirty="0">
                <a:solidFill>
                  <a:schemeClr val="bg1"/>
                </a:solidFill>
              </a:rPr>
              <a:t>Reporting Updates/Additions</a:t>
            </a:r>
          </a:p>
        </p:txBody>
      </p:sp>
      <p:sp>
        <p:nvSpPr>
          <p:cNvPr id="3" name="TextBox 2">
            <a:extLst>
              <a:ext uri="{FF2B5EF4-FFF2-40B4-BE49-F238E27FC236}">
                <a16:creationId xmlns:a16="http://schemas.microsoft.com/office/drawing/2014/main" id="{58071FB4-2F3C-02D9-3D6E-89FF412ADD86}"/>
              </a:ext>
            </a:extLst>
          </p:cNvPr>
          <p:cNvSpPr txBox="1"/>
          <p:nvPr/>
        </p:nvSpPr>
        <p:spPr>
          <a:xfrm>
            <a:off x="264405" y="2557130"/>
            <a:ext cx="11457542" cy="4108817"/>
          </a:xfrm>
          <a:prstGeom prst="rect">
            <a:avLst/>
          </a:prstGeom>
          <a:noFill/>
        </p:spPr>
        <p:txBody>
          <a:bodyPr wrap="square" rtlCol="0">
            <a:spAutoFit/>
          </a:bodyPr>
          <a:lstStyle/>
          <a:p>
            <a:pPr marL="342900" indent="-342900">
              <a:buFont typeface="Arial" panose="020B0604020202020204" pitchFamily="34" charset="0"/>
              <a:buChar char="•"/>
            </a:pPr>
            <a:r>
              <a:rPr lang="en-US" sz="2400" b="1" dirty="0">
                <a:solidFill>
                  <a:schemeClr val="bg1"/>
                </a:solidFill>
              </a:rPr>
              <a:t>Dashboard Schedule Report Detail by:</a:t>
            </a:r>
          </a:p>
          <a:p>
            <a:pPr marL="800100" lvl="1" indent="-342900">
              <a:buFont typeface="Arial" panose="020B0604020202020204" pitchFamily="34" charset="0"/>
              <a:buChar char="•"/>
            </a:pPr>
            <a:r>
              <a:rPr lang="en-US" sz="2400" b="1" dirty="0">
                <a:solidFill>
                  <a:schemeClr val="bg1"/>
                </a:solidFill>
              </a:rPr>
              <a:t>Source</a:t>
            </a:r>
          </a:p>
          <a:p>
            <a:pPr marL="800100" lvl="1" indent="-342900">
              <a:buFont typeface="Arial" panose="020B0604020202020204" pitchFamily="34" charset="0"/>
              <a:buChar char="•"/>
            </a:pPr>
            <a:r>
              <a:rPr lang="en-US" sz="2400" b="1" dirty="0">
                <a:solidFill>
                  <a:schemeClr val="bg1"/>
                </a:solidFill>
              </a:rPr>
              <a:t>Day</a:t>
            </a:r>
          </a:p>
          <a:p>
            <a:pPr marL="800100" lvl="1" indent="-342900">
              <a:buFont typeface="Arial" panose="020B0604020202020204" pitchFamily="34" charset="0"/>
              <a:buChar char="•"/>
            </a:pPr>
            <a:r>
              <a:rPr lang="en-US" sz="2400" b="1" dirty="0">
                <a:solidFill>
                  <a:schemeClr val="bg1"/>
                </a:solidFill>
              </a:rPr>
              <a:t>HOUR</a:t>
            </a:r>
          </a:p>
          <a:p>
            <a:pPr marL="800100" lvl="1" indent="-342900">
              <a:spcBef>
                <a:spcPts val="600"/>
              </a:spcBef>
              <a:spcAft>
                <a:spcPts val="600"/>
              </a:spcAft>
              <a:buFont typeface="Arial" panose="020B0604020202020204" pitchFamily="34" charset="0"/>
              <a:buChar char="•"/>
            </a:pPr>
            <a:r>
              <a:rPr lang="en-US" sz="2400" b="1" dirty="0">
                <a:solidFill>
                  <a:schemeClr val="bg1"/>
                </a:solidFill>
              </a:rPr>
              <a:t>Days Scheduled to Appt.</a:t>
            </a:r>
          </a:p>
          <a:p>
            <a:pPr marL="342900" indent="-342900">
              <a:spcBef>
                <a:spcPts val="600"/>
              </a:spcBef>
              <a:spcAft>
                <a:spcPts val="600"/>
              </a:spcAft>
              <a:buFont typeface="Arial" panose="020B0604020202020204" pitchFamily="34" charset="0"/>
              <a:buChar char="•"/>
            </a:pPr>
            <a:r>
              <a:rPr lang="en-US" sz="2400" b="1" dirty="0">
                <a:solidFill>
                  <a:schemeClr val="bg1"/>
                </a:solidFill>
              </a:rPr>
              <a:t>My Upcoming Appts. </a:t>
            </a:r>
          </a:p>
          <a:p>
            <a:pPr marL="342900" indent="-342900">
              <a:spcBef>
                <a:spcPts val="600"/>
              </a:spcBef>
              <a:spcAft>
                <a:spcPts val="600"/>
              </a:spcAft>
              <a:buFont typeface="Arial" panose="020B0604020202020204" pitchFamily="34" charset="0"/>
              <a:buChar char="•"/>
            </a:pPr>
            <a:r>
              <a:rPr lang="en-US" sz="2400" b="1" dirty="0">
                <a:solidFill>
                  <a:schemeClr val="bg1"/>
                </a:solidFill>
              </a:rPr>
              <a:t>Recent Texts</a:t>
            </a:r>
          </a:p>
          <a:p>
            <a:pPr marL="342900" indent="-342900">
              <a:spcBef>
                <a:spcPts val="600"/>
              </a:spcBef>
              <a:spcAft>
                <a:spcPts val="600"/>
              </a:spcAft>
              <a:buFont typeface="Arial" panose="020B0604020202020204" pitchFamily="34" charset="0"/>
              <a:buChar char="•"/>
            </a:pPr>
            <a:r>
              <a:rPr lang="en-US" sz="2400" b="1" dirty="0">
                <a:solidFill>
                  <a:schemeClr val="bg1"/>
                </a:solidFill>
              </a:rPr>
              <a:t>Slots Available Dashboard Report</a:t>
            </a:r>
          </a:p>
          <a:p>
            <a:pPr marL="342900" indent="-342900">
              <a:spcBef>
                <a:spcPts val="600"/>
              </a:spcBef>
              <a:spcAft>
                <a:spcPts val="600"/>
              </a:spcAft>
              <a:buFont typeface="Arial" panose="020B0604020202020204" pitchFamily="34" charset="0"/>
              <a:buChar char="•"/>
            </a:pPr>
            <a:r>
              <a:rPr lang="en-US" sz="2400" b="1" dirty="0">
                <a:solidFill>
                  <a:schemeClr val="bg1"/>
                </a:solidFill>
              </a:rPr>
              <a:t>Meeting URL Link in Profile</a:t>
            </a:r>
          </a:p>
        </p:txBody>
      </p:sp>
      <p:pic>
        <p:nvPicPr>
          <p:cNvPr id="6" name="Picture 5">
            <a:extLst>
              <a:ext uri="{FF2B5EF4-FFF2-40B4-BE49-F238E27FC236}">
                <a16:creationId xmlns:a16="http://schemas.microsoft.com/office/drawing/2014/main" id="{2163BBA5-CA70-D9D6-5310-2C59CC4F6B08}"/>
              </a:ext>
            </a:extLst>
          </p:cNvPr>
          <p:cNvPicPr>
            <a:picLocks noChangeAspect="1"/>
          </p:cNvPicPr>
          <p:nvPr/>
        </p:nvPicPr>
        <p:blipFill>
          <a:blip r:embed="rId4"/>
          <a:stretch>
            <a:fillRect/>
          </a:stretch>
        </p:blipFill>
        <p:spPr>
          <a:xfrm>
            <a:off x="1410383" y="1113070"/>
            <a:ext cx="10416879" cy="4631860"/>
          </a:xfrm>
          <a:prstGeom prst="rect">
            <a:avLst/>
          </a:prstGeom>
        </p:spPr>
      </p:pic>
      <p:pic>
        <p:nvPicPr>
          <p:cNvPr id="10" name="Picture 9">
            <a:extLst>
              <a:ext uri="{FF2B5EF4-FFF2-40B4-BE49-F238E27FC236}">
                <a16:creationId xmlns:a16="http://schemas.microsoft.com/office/drawing/2014/main" id="{D8638F1F-6E38-6F31-9452-8C8CCD63488E}"/>
              </a:ext>
            </a:extLst>
          </p:cNvPr>
          <p:cNvPicPr>
            <a:picLocks noChangeAspect="1"/>
          </p:cNvPicPr>
          <p:nvPr/>
        </p:nvPicPr>
        <p:blipFill>
          <a:blip r:embed="rId5"/>
          <a:stretch>
            <a:fillRect/>
          </a:stretch>
        </p:blipFill>
        <p:spPr>
          <a:xfrm>
            <a:off x="1515767" y="1383350"/>
            <a:ext cx="10370785" cy="4631860"/>
          </a:xfrm>
          <a:prstGeom prst="rect">
            <a:avLst/>
          </a:prstGeom>
        </p:spPr>
      </p:pic>
      <p:pic>
        <p:nvPicPr>
          <p:cNvPr id="15" name="Picture 14">
            <a:extLst>
              <a:ext uri="{FF2B5EF4-FFF2-40B4-BE49-F238E27FC236}">
                <a16:creationId xmlns:a16="http://schemas.microsoft.com/office/drawing/2014/main" id="{86A3AC20-99A5-A3D0-A4BE-454DF22467BC}"/>
              </a:ext>
            </a:extLst>
          </p:cNvPr>
          <p:cNvPicPr>
            <a:picLocks noChangeAspect="1"/>
          </p:cNvPicPr>
          <p:nvPr/>
        </p:nvPicPr>
        <p:blipFill>
          <a:blip r:embed="rId6"/>
          <a:stretch>
            <a:fillRect/>
          </a:stretch>
        </p:blipFill>
        <p:spPr>
          <a:xfrm>
            <a:off x="1639095" y="1564931"/>
            <a:ext cx="10082852" cy="4505368"/>
          </a:xfrm>
          <a:prstGeom prst="rect">
            <a:avLst/>
          </a:prstGeom>
        </p:spPr>
      </p:pic>
      <p:pic>
        <p:nvPicPr>
          <p:cNvPr id="19" name="Picture 18">
            <a:extLst>
              <a:ext uri="{FF2B5EF4-FFF2-40B4-BE49-F238E27FC236}">
                <a16:creationId xmlns:a16="http://schemas.microsoft.com/office/drawing/2014/main" id="{EBBE3799-F8FE-B97C-098C-C4DB2A230130}"/>
              </a:ext>
            </a:extLst>
          </p:cNvPr>
          <p:cNvPicPr>
            <a:picLocks noChangeAspect="1"/>
          </p:cNvPicPr>
          <p:nvPr/>
        </p:nvPicPr>
        <p:blipFill>
          <a:blip r:embed="rId7"/>
          <a:stretch>
            <a:fillRect/>
          </a:stretch>
        </p:blipFill>
        <p:spPr>
          <a:xfrm>
            <a:off x="1515767" y="1577907"/>
            <a:ext cx="9762214" cy="4416668"/>
          </a:xfrm>
          <a:prstGeom prst="rect">
            <a:avLst/>
          </a:prstGeom>
        </p:spPr>
      </p:pic>
      <p:pic>
        <p:nvPicPr>
          <p:cNvPr id="21" name="Picture 20">
            <a:extLst>
              <a:ext uri="{FF2B5EF4-FFF2-40B4-BE49-F238E27FC236}">
                <a16:creationId xmlns:a16="http://schemas.microsoft.com/office/drawing/2014/main" id="{A7C72E93-F63F-346E-C3F8-567AF14F4B49}"/>
              </a:ext>
            </a:extLst>
          </p:cNvPr>
          <p:cNvPicPr>
            <a:picLocks noChangeAspect="1"/>
          </p:cNvPicPr>
          <p:nvPr/>
        </p:nvPicPr>
        <p:blipFill>
          <a:blip r:embed="rId8"/>
          <a:stretch>
            <a:fillRect/>
          </a:stretch>
        </p:blipFill>
        <p:spPr>
          <a:xfrm>
            <a:off x="1850834" y="1336264"/>
            <a:ext cx="9139247" cy="4505368"/>
          </a:xfrm>
          <a:prstGeom prst="rect">
            <a:avLst/>
          </a:prstGeom>
        </p:spPr>
      </p:pic>
      <p:pic>
        <p:nvPicPr>
          <p:cNvPr id="23" name="Picture 22">
            <a:extLst>
              <a:ext uri="{FF2B5EF4-FFF2-40B4-BE49-F238E27FC236}">
                <a16:creationId xmlns:a16="http://schemas.microsoft.com/office/drawing/2014/main" id="{AC41598E-E33D-1007-3C5C-92BB0AC66455}"/>
              </a:ext>
            </a:extLst>
          </p:cNvPr>
          <p:cNvPicPr>
            <a:picLocks noChangeAspect="1"/>
          </p:cNvPicPr>
          <p:nvPr/>
        </p:nvPicPr>
        <p:blipFill>
          <a:blip r:embed="rId9"/>
          <a:stretch>
            <a:fillRect/>
          </a:stretch>
        </p:blipFill>
        <p:spPr>
          <a:xfrm>
            <a:off x="3644520" y="1010989"/>
            <a:ext cx="6113277" cy="4983586"/>
          </a:xfrm>
          <a:prstGeom prst="rect">
            <a:avLst/>
          </a:prstGeom>
        </p:spPr>
      </p:pic>
      <p:pic>
        <p:nvPicPr>
          <p:cNvPr id="25" name="Picture 24">
            <a:extLst>
              <a:ext uri="{FF2B5EF4-FFF2-40B4-BE49-F238E27FC236}">
                <a16:creationId xmlns:a16="http://schemas.microsoft.com/office/drawing/2014/main" id="{998AC30A-C982-8750-E5ED-2C173D63C386}"/>
              </a:ext>
            </a:extLst>
          </p:cNvPr>
          <p:cNvPicPr>
            <a:picLocks noChangeAspect="1"/>
          </p:cNvPicPr>
          <p:nvPr/>
        </p:nvPicPr>
        <p:blipFill>
          <a:blip r:embed="rId10"/>
          <a:stretch>
            <a:fillRect/>
          </a:stretch>
        </p:blipFill>
        <p:spPr>
          <a:xfrm>
            <a:off x="4387083" y="1356689"/>
            <a:ext cx="4979883" cy="3884453"/>
          </a:xfrm>
          <a:prstGeom prst="rect">
            <a:avLst/>
          </a:prstGeom>
        </p:spPr>
      </p:pic>
      <p:pic>
        <p:nvPicPr>
          <p:cNvPr id="27" name="Picture 26">
            <a:extLst>
              <a:ext uri="{FF2B5EF4-FFF2-40B4-BE49-F238E27FC236}">
                <a16:creationId xmlns:a16="http://schemas.microsoft.com/office/drawing/2014/main" id="{1841B9F1-0A63-80D0-0740-12CD534829E2}"/>
              </a:ext>
            </a:extLst>
          </p:cNvPr>
          <p:cNvPicPr>
            <a:picLocks noChangeAspect="1"/>
          </p:cNvPicPr>
          <p:nvPr/>
        </p:nvPicPr>
        <p:blipFill>
          <a:blip r:embed="rId11"/>
          <a:stretch>
            <a:fillRect/>
          </a:stretch>
        </p:blipFill>
        <p:spPr>
          <a:xfrm>
            <a:off x="4932863" y="755349"/>
            <a:ext cx="3536590" cy="5314950"/>
          </a:xfrm>
          <a:prstGeom prst="rect">
            <a:avLst/>
          </a:prstGeom>
        </p:spPr>
      </p:pic>
      <p:pic>
        <p:nvPicPr>
          <p:cNvPr id="29" name="Picture 28">
            <a:extLst>
              <a:ext uri="{FF2B5EF4-FFF2-40B4-BE49-F238E27FC236}">
                <a16:creationId xmlns:a16="http://schemas.microsoft.com/office/drawing/2014/main" id="{80DA0D76-2CBF-7B90-8779-9106880606F9}"/>
              </a:ext>
            </a:extLst>
          </p:cNvPr>
          <p:cNvPicPr>
            <a:picLocks noChangeAspect="1"/>
          </p:cNvPicPr>
          <p:nvPr/>
        </p:nvPicPr>
        <p:blipFill>
          <a:blip r:embed="rId12"/>
          <a:stretch>
            <a:fillRect/>
          </a:stretch>
        </p:blipFill>
        <p:spPr>
          <a:xfrm>
            <a:off x="2245518" y="2486024"/>
            <a:ext cx="9295344" cy="2276411"/>
          </a:xfrm>
          <a:prstGeom prst="rect">
            <a:avLst/>
          </a:prstGeom>
        </p:spPr>
      </p:pic>
      <p:pic>
        <p:nvPicPr>
          <p:cNvPr id="32" name="Picture 31">
            <a:extLst>
              <a:ext uri="{FF2B5EF4-FFF2-40B4-BE49-F238E27FC236}">
                <a16:creationId xmlns:a16="http://schemas.microsoft.com/office/drawing/2014/main" id="{D0F57823-05DF-E24C-8935-13512D407D27}"/>
              </a:ext>
            </a:extLst>
          </p:cNvPr>
          <p:cNvPicPr>
            <a:picLocks noChangeAspect="1"/>
          </p:cNvPicPr>
          <p:nvPr/>
        </p:nvPicPr>
        <p:blipFill>
          <a:blip r:embed="rId13"/>
          <a:stretch>
            <a:fillRect/>
          </a:stretch>
        </p:blipFill>
        <p:spPr>
          <a:xfrm>
            <a:off x="4776226" y="1835472"/>
            <a:ext cx="4139520" cy="3102706"/>
          </a:xfrm>
          <a:prstGeom prst="rect">
            <a:avLst/>
          </a:prstGeom>
        </p:spPr>
      </p:pic>
      <p:pic>
        <p:nvPicPr>
          <p:cNvPr id="34" name="Picture 33">
            <a:extLst>
              <a:ext uri="{FF2B5EF4-FFF2-40B4-BE49-F238E27FC236}">
                <a16:creationId xmlns:a16="http://schemas.microsoft.com/office/drawing/2014/main" id="{684D9CF0-34F2-C3A4-FA35-36398E487516}"/>
              </a:ext>
            </a:extLst>
          </p:cNvPr>
          <p:cNvPicPr>
            <a:picLocks noChangeAspect="1"/>
          </p:cNvPicPr>
          <p:nvPr/>
        </p:nvPicPr>
        <p:blipFill>
          <a:blip r:embed="rId14"/>
          <a:stretch>
            <a:fillRect/>
          </a:stretch>
        </p:blipFill>
        <p:spPr>
          <a:xfrm>
            <a:off x="945816" y="1834436"/>
            <a:ext cx="10220446" cy="3483514"/>
          </a:xfrm>
          <a:prstGeom prst="rect">
            <a:avLst/>
          </a:prstGeom>
        </p:spPr>
      </p:pic>
    </p:spTree>
    <p:extLst>
      <p:ext uri="{BB962C8B-B14F-4D97-AF65-F5344CB8AC3E}">
        <p14:creationId xmlns:p14="http://schemas.microsoft.com/office/powerpoint/2010/main" val="1062096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xit" presetSubtype="0" fill="hold" nodeType="clickEffect">
                                  <p:stCondLst>
                                    <p:cond delay="0"/>
                                  </p:stCondLst>
                                  <p:childTnLst>
                                    <p:set>
                                      <p:cBhvr>
                                        <p:cTn id="16" dur="1" fill="hold">
                                          <p:stCondLst>
                                            <p:cond delay="0"/>
                                          </p:stCondLst>
                                        </p:cTn>
                                        <p:tgtEl>
                                          <p:spTgt spid="6"/>
                                        </p:tgtEl>
                                        <p:attrNameLst>
                                          <p:attrName>style.visibility</p:attrName>
                                        </p:attrNameLst>
                                      </p:cBhvr>
                                      <p:to>
                                        <p:strVal val="hidden"/>
                                      </p:to>
                                    </p:set>
                                  </p:childTnLst>
                                </p:cTn>
                              </p:par>
                              <p:par>
                                <p:cTn id="17" presetID="1"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nodeType="clickEffect">
                                  <p:stCondLst>
                                    <p:cond delay="0"/>
                                  </p:stCondLst>
                                  <p:childTnLst>
                                    <p:set>
                                      <p:cBhvr>
                                        <p:cTn id="26" dur="1" fill="hold">
                                          <p:stCondLst>
                                            <p:cond delay="0"/>
                                          </p:stCondLst>
                                        </p:cTn>
                                        <p:tgtEl>
                                          <p:spTgt spid="10"/>
                                        </p:tgtEl>
                                        <p:attrNameLst>
                                          <p:attrName>style.visibility</p:attrName>
                                        </p:attrNameLst>
                                      </p:cBhvr>
                                      <p:to>
                                        <p:strVal val="hidden"/>
                                      </p:to>
                                    </p:set>
                                  </p:childTnLst>
                                </p:cTn>
                              </p:par>
                              <p:par>
                                <p:cTn id="27" presetID="1"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5"/>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xit" presetSubtype="0" fill="hold" nodeType="clickEffect">
                                  <p:stCondLst>
                                    <p:cond delay="0"/>
                                  </p:stCondLst>
                                  <p:childTnLst>
                                    <p:set>
                                      <p:cBhvr>
                                        <p:cTn id="36" dur="1" fill="hold">
                                          <p:stCondLst>
                                            <p:cond delay="0"/>
                                          </p:stCondLst>
                                        </p:cTn>
                                        <p:tgtEl>
                                          <p:spTgt spid="15"/>
                                        </p:tgtEl>
                                        <p:attrNameLst>
                                          <p:attrName>style.visibility</p:attrName>
                                        </p:attrNameLst>
                                      </p:cBhvr>
                                      <p:to>
                                        <p:strVal val="hidden"/>
                                      </p:to>
                                    </p:set>
                                  </p:childTnLst>
                                </p:cTn>
                              </p:par>
                              <p:par>
                                <p:cTn id="37" presetID="1" presetClass="entr" presetSubtype="0" fill="hold" nodeType="with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9"/>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xit" presetSubtype="0" fill="hold" nodeType="clickEffect">
                                  <p:stCondLst>
                                    <p:cond delay="0"/>
                                  </p:stCondLst>
                                  <p:childTnLst>
                                    <p:set>
                                      <p:cBhvr>
                                        <p:cTn id="46" dur="1" fill="hold">
                                          <p:stCondLst>
                                            <p:cond delay="0"/>
                                          </p:stCondLst>
                                        </p:cTn>
                                        <p:tgtEl>
                                          <p:spTgt spid="19"/>
                                        </p:tgtEl>
                                        <p:attrNameLst>
                                          <p:attrName>style.visibility</p:attrName>
                                        </p:attrNameLst>
                                      </p:cBhvr>
                                      <p:to>
                                        <p:strVal val="hidden"/>
                                      </p:to>
                                    </p:set>
                                  </p:childTnLst>
                                </p:cTn>
                              </p:par>
                              <p:par>
                                <p:cTn id="47" presetID="1" presetClass="entr" presetSubtype="0" fill="hold" nodeType="with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21"/>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xit" presetSubtype="0" fill="hold" nodeType="clickEffect">
                                  <p:stCondLst>
                                    <p:cond delay="0"/>
                                  </p:stCondLst>
                                  <p:childTnLst>
                                    <p:set>
                                      <p:cBhvr>
                                        <p:cTn id="56" dur="1" fill="hold">
                                          <p:stCondLst>
                                            <p:cond delay="0"/>
                                          </p:stCondLst>
                                        </p:cTn>
                                        <p:tgtEl>
                                          <p:spTgt spid="21"/>
                                        </p:tgtEl>
                                        <p:attrNameLst>
                                          <p:attrName>style.visibility</p:attrName>
                                        </p:attrNameLst>
                                      </p:cBhvr>
                                      <p:to>
                                        <p:strVal val="hidden"/>
                                      </p:to>
                                    </p:set>
                                  </p:childTnLst>
                                </p:cTn>
                              </p:par>
                            </p:childTnLst>
                          </p:cTn>
                        </p:par>
                        <p:par>
                          <p:cTn id="57" fill="hold">
                            <p:stCondLst>
                              <p:cond delay="0"/>
                            </p:stCondLst>
                            <p:childTnLst>
                              <p:par>
                                <p:cTn id="58" presetID="1" presetClass="entr" presetSubtype="0" fill="hold" nodeType="afterEffect">
                                  <p:stCondLst>
                                    <p:cond delay="0"/>
                                  </p:stCondLst>
                                  <p:childTnLst>
                                    <p:set>
                                      <p:cBhvr>
                                        <p:cTn id="59" dur="1" fill="hold">
                                          <p:stCondLst>
                                            <p:cond delay="0"/>
                                          </p:stCondLst>
                                        </p:cTn>
                                        <p:tgtEl>
                                          <p:spTgt spid="23"/>
                                        </p:tgtEl>
                                        <p:attrNameLst>
                                          <p:attrName>style.visibility</p:attrName>
                                        </p:attrNameLst>
                                      </p:cBhvr>
                                      <p:to>
                                        <p:strVal val="visible"/>
                                      </p:to>
                                    </p:set>
                                  </p:childTnLst>
                                </p:cTn>
                              </p:par>
                            </p:childTnLst>
                          </p:cTn>
                        </p:par>
                      </p:childTnLst>
                    </p:cTn>
                  </p:par>
                  <p:par>
                    <p:cTn id="60" fill="hold">
                      <p:stCondLst>
                        <p:cond delay="indefinite"/>
                      </p:stCondLst>
                      <p:childTnLst>
                        <p:par>
                          <p:cTn id="61" fill="hold">
                            <p:stCondLst>
                              <p:cond delay="0"/>
                            </p:stCondLst>
                            <p:childTnLst>
                              <p:par>
                                <p:cTn id="62" presetID="1" presetClass="exit" presetSubtype="0" fill="hold" nodeType="clickEffect">
                                  <p:stCondLst>
                                    <p:cond delay="0"/>
                                  </p:stCondLst>
                                  <p:childTnLst>
                                    <p:set>
                                      <p:cBhvr>
                                        <p:cTn id="63" dur="1" fill="hold">
                                          <p:stCondLst>
                                            <p:cond delay="0"/>
                                          </p:stCondLst>
                                        </p:cTn>
                                        <p:tgtEl>
                                          <p:spTgt spid="23"/>
                                        </p:tgtEl>
                                        <p:attrNameLst>
                                          <p:attrName>style.visibility</p:attrName>
                                        </p:attrNameLst>
                                      </p:cBhvr>
                                      <p:to>
                                        <p:strVal val="hidden"/>
                                      </p:to>
                                    </p:set>
                                  </p:childTnLst>
                                </p:cTn>
                              </p:par>
                              <p:par>
                                <p:cTn id="64" presetID="1" presetClass="entr" presetSubtype="0" fill="hold" nodeType="withEffect">
                                  <p:stCondLst>
                                    <p:cond delay="0"/>
                                  </p:stCondLst>
                                  <p:childTnLst>
                                    <p:set>
                                      <p:cBhvr>
                                        <p:cTn id="65"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66" fill="hold">
                      <p:stCondLst>
                        <p:cond delay="indefinite"/>
                      </p:stCondLst>
                      <p:childTnLst>
                        <p:par>
                          <p:cTn id="67" fill="hold">
                            <p:stCondLst>
                              <p:cond delay="0"/>
                            </p:stCondLst>
                            <p:childTnLst>
                              <p:par>
                                <p:cTn id="68" presetID="1" presetClass="entr" presetSubtype="0" fill="hold" nodeType="clickEffect">
                                  <p:stCondLst>
                                    <p:cond delay="0"/>
                                  </p:stCondLst>
                                  <p:childTnLst>
                                    <p:set>
                                      <p:cBhvr>
                                        <p:cTn id="69" dur="1" fill="hold">
                                          <p:stCondLst>
                                            <p:cond delay="0"/>
                                          </p:stCondLst>
                                        </p:cTn>
                                        <p:tgtEl>
                                          <p:spTgt spid="25"/>
                                        </p:tgtEl>
                                        <p:attrNameLst>
                                          <p:attrName>style.visibility</p:attrName>
                                        </p:attrNameLst>
                                      </p:cBhvr>
                                      <p:to>
                                        <p:strVal val="visible"/>
                                      </p:to>
                                    </p:set>
                                  </p:childTnLst>
                                </p:cTn>
                              </p:par>
                            </p:childTnLst>
                          </p:cTn>
                        </p:par>
                      </p:childTnLst>
                    </p:cTn>
                  </p:par>
                  <p:par>
                    <p:cTn id="70" fill="hold">
                      <p:stCondLst>
                        <p:cond delay="indefinite"/>
                      </p:stCondLst>
                      <p:childTnLst>
                        <p:par>
                          <p:cTn id="71" fill="hold">
                            <p:stCondLst>
                              <p:cond delay="0"/>
                            </p:stCondLst>
                            <p:childTnLst>
                              <p:par>
                                <p:cTn id="72" presetID="1" presetClass="exit" presetSubtype="0" fill="hold" nodeType="clickEffect">
                                  <p:stCondLst>
                                    <p:cond delay="0"/>
                                  </p:stCondLst>
                                  <p:childTnLst>
                                    <p:set>
                                      <p:cBhvr>
                                        <p:cTn id="73" dur="1" fill="hold">
                                          <p:stCondLst>
                                            <p:cond delay="0"/>
                                          </p:stCondLst>
                                        </p:cTn>
                                        <p:tgtEl>
                                          <p:spTgt spid="25"/>
                                        </p:tgtEl>
                                        <p:attrNameLst>
                                          <p:attrName>style.visibility</p:attrName>
                                        </p:attrNameLst>
                                      </p:cBhvr>
                                      <p:to>
                                        <p:strVal val="hidden"/>
                                      </p:to>
                                    </p:set>
                                  </p:childTnLst>
                                </p:cTn>
                              </p:par>
                            </p:childTnLst>
                          </p:cTn>
                        </p:par>
                        <p:par>
                          <p:cTn id="74" fill="hold">
                            <p:stCondLst>
                              <p:cond delay="0"/>
                            </p:stCondLst>
                            <p:childTnLst>
                              <p:par>
                                <p:cTn id="75" presetID="1" presetClass="entr" presetSubtype="0" fill="hold" nodeType="afterEffect">
                                  <p:stCondLst>
                                    <p:cond delay="0"/>
                                  </p:stCondLst>
                                  <p:childTnLst>
                                    <p:set>
                                      <p:cBhvr>
                                        <p:cTn id="76" dur="1" fill="hold">
                                          <p:stCondLst>
                                            <p:cond delay="0"/>
                                          </p:stCondLst>
                                        </p:cTn>
                                        <p:tgtEl>
                                          <p:spTgt spid="27"/>
                                        </p:tgtEl>
                                        <p:attrNameLst>
                                          <p:attrName>style.visibility</p:attrName>
                                        </p:attrNameLst>
                                      </p:cBhvr>
                                      <p:to>
                                        <p:strVal val="visible"/>
                                      </p:to>
                                    </p:set>
                                  </p:childTnLst>
                                </p:cTn>
                              </p:par>
                            </p:childTnLst>
                          </p:cTn>
                        </p:par>
                      </p:childTnLst>
                    </p:cTn>
                  </p:par>
                  <p:par>
                    <p:cTn id="77" fill="hold">
                      <p:stCondLst>
                        <p:cond delay="indefinite"/>
                      </p:stCondLst>
                      <p:childTnLst>
                        <p:par>
                          <p:cTn id="78" fill="hold">
                            <p:stCondLst>
                              <p:cond delay="0"/>
                            </p:stCondLst>
                            <p:childTnLst>
                              <p:par>
                                <p:cTn id="79" presetID="1" presetClass="exit" presetSubtype="0" fill="hold" nodeType="clickEffect">
                                  <p:stCondLst>
                                    <p:cond delay="0"/>
                                  </p:stCondLst>
                                  <p:childTnLst>
                                    <p:set>
                                      <p:cBhvr>
                                        <p:cTn id="80" dur="1" fill="hold">
                                          <p:stCondLst>
                                            <p:cond delay="0"/>
                                          </p:stCondLst>
                                        </p:cTn>
                                        <p:tgtEl>
                                          <p:spTgt spid="27"/>
                                        </p:tgtEl>
                                        <p:attrNameLst>
                                          <p:attrName>style.visibility</p:attrName>
                                        </p:attrNameLst>
                                      </p:cBhvr>
                                      <p:to>
                                        <p:strVal val="hidden"/>
                                      </p:to>
                                    </p:set>
                                  </p:childTnLst>
                                </p:cTn>
                              </p:par>
                              <p:par>
                                <p:cTn id="81" presetID="1" presetClass="entr" presetSubtype="0" fill="hold" nodeType="withEffect">
                                  <p:stCondLst>
                                    <p:cond delay="0"/>
                                  </p:stCondLst>
                                  <p:childTnLst>
                                    <p:set>
                                      <p:cBhvr>
                                        <p:cTn id="8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nodeType="clickEffect">
                                  <p:stCondLst>
                                    <p:cond delay="0"/>
                                  </p:stCondLst>
                                  <p:childTnLst>
                                    <p:set>
                                      <p:cBhvr>
                                        <p:cTn id="86" dur="1" fill="hold">
                                          <p:stCondLst>
                                            <p:cond delay="0"/>
                                          </p:stCondLst>
                                        </p:cTn>
                                        <p:tgtEl>
                                          <p:spTgt spid="29"/>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xit" presetSubtype="0" fill="hold" nodeType="clickEffect">
                                  <p:stCondLst>
                                    <p:cond delay="0"/>
                                  </p:stCondLst>
                                  <p:childTnLst>
                                    <p:set>
                                      <p:cBhvr>
                                        <p:cTn id="90" dur="1" fill="hold">
                                          <p:stCondLst>
                                            <p:cond delay="0"/>
                                          </p:stCondLst>
                                        </p:cTn>
                                        <p:tgtEl>
                                          <p:spTgt spid="29"/>
                                        </p:tgtEl>
                                        <p:attrNameLst>
                                          <p:attrName>style.visibility</p:attrName>
                                        </p:attrNameLst>
                                      </p:cBhvr>
                                      <p:to>
                                        <p:strVal val="hidden"/>
                                      </p:to>
                                    </p:set>
                                  </p:childTnLst>
                                </p:cTn>
                              </p:par>
                            </p:childTnLst>
                          </p:cTn>
                        </p:par>
                        <p:par>
                          <p:cTn id="91" fill="hold">
                            <p:stCondLst>
                              <p:cond delay="0"/>
                            </p:stCondLst>
                            <p:childTnLst>
                              <p:par>
                                <p:cTn id="92" presetID="1" presetClass="entr" presetSubtype="0" fill="hold" nodeType="afterEffect">
                                  <p:stCondLst>
                                    <p:cond delay="0"/>
                                  </p:stCondLst>
                                  <p:childTnLst>
                                    <p:set>
                                      <p:cBhvr>
                                        <p:cTn id="93" dur="1" fill="hold">
                                          <p:stCondLst>
                                            <p:cond delay="0"/>
                                          </p:stCondLst>
                                        </p:cTn>
                                        <p:tgtEl>
                                          <p:spTgt spid="32"/>
                                        </p:tgtEl>
                                        <p:attrNameLst>
                                          <p:attrName>style.visibility</p:attrName>
                                        </p:attrNameLst>
                                      </p:cBhvr>
                                      <p:to>
                                        <p:strVal val="visible"/>
                                      </p:to>
                                    </p:set>
                                  </p:childTnLst>
                                </p:cTn>
                              </p:par>
                            </p:childTnLst>
                          </p:cTn>
                        </p:par>
                      </p:childTnLst>
                    </p:cTn>
                  </p:par>
                  <p:par>
                    <p:cTn id="94" fill="hold">
                      <p:stCondLst>
                        <p:cond delay="indefinite"/>
                      </p:stCondLst>
                      <p:childTnLst>
                        <p:par>
                          <p:cTn id="95" fill="hold">
                            <p:stCondLst>
                              <p:cond delay="0"/>
                            </p:stCondLst>
                            <p:childTnLst>
                              <p:par>
                                <p:cTn id="96" presetID="1" presetClass="exit" presetSubtype="0" fill="hold" nodeType="clickEffect">
                                  <p:stCondLst>
                                    <p:cond delay="0"/>
                                  </p:stCondLst>
                                  <p:childTnLst>
                                    <p:set>
                                      <p:cBhvr>
                                        <p:cTn id="97" dur="1" fill="hold">
                                          <p:stCondLst>
                                            <p:cond delay="0"/>
                                          </p:stCondLst>
                                        </p:cTn>
                                        <p:tgtEl>
                                          <p:spTgt spid="32"/>
                                        </p:tgtEl>
                                        <p:attrNameLst>
                                          <p:attrName>style.visibility</p:attrName>
                                        </p:attrNameLst>
                                      </p:cBhvr>
                                      <p:to>
                                        <p:strVal val="hidden"/>
                                      </p:to>
                                    </p:set>
                                  </p:childTnLst>
                                </p:cTn>
                              </p:par>
                              <p:par>
                                <p:cTn id="98" presetID="1" presetClass="entr" presetSubtype="0" fill="hold" nodeType="withEffect">
                                  <p:stCondLst>
                                    <p:cond delay="0"/>
                                  </p:stCondLst>
                                  <p:childTnLst>
                                    <p:set>
                                      <p:cBhvr>
                                        <p:cTn id="99"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100" fill="hold">
                      <p:stCondLst>
                        <p:cond delay="indefinite"/>
                      </p:stCondLst>
                      <p:childTnLst>
                        <p:par>
                          <p:cTn id="101" fill="hold">
                            <p:stCondLst>
                              <p:cond delay="0"/>
                            </p:stCondLst>
                            <p:childTnLst>
                              <p:par>
                                <p:cTn id="102" presetID="1" presetClass="entr" presetSubtype="0" fill="hold" nodeType="clickEffect">
                                  <p:stCondLst>
                                    <p:cond delay="0"/>
                                  </p:stCondLst>
                                  <p:childTnLst>
                                    <p:set>
                                      <p:cBhvr>
                                        <p:cTn id="103" dur="1" fill="hold">
                                          <p:stCondLst>
                                            <p:cond delay="0"/>
                                          </p:stCondLst>
                                        </p:cTn>
                                        <p:tgtEl>
                                          <p:spTgt spid="34"/>
                                        </p:tgtEl>
                                        <p:attrNameLst>
                                          <p:attrName>style.visibility</p:attrName>
                                        </p:attrNameLst>
                                      </p:cBhvr>
                                      <p:to>
                                        <p:strVal val="visible"/>
                                      </p:to>
                                    </p:set>
                                  </p:childTnLst>
                                </p:cTn>
                              </p:par>
                            </p:childTnLst>
                          </p:cTn>
                        </p:par>
                      </p:childTnLst>
                    </p:cTn>
                  </p:par>
                  <p:par>
                    <p:cTn id="104" fill="hold">
                      <p:stCondLst>
                        <p:cond delay="indefinite"/>
                      </p:stCondLst>
                      <p:childTnLst>
                        <p:par>
                          <p:cTn id="105" fill="hold">
                            <p:stCondLst>
                              <p:cond delay="0"/>
                            </p:stCondLst>
                            <p:childTnLst>
                              <p:par>
                                <p:cTn id="106" presetID="1" presetClass="exit" presetSubtype="0" fill="hold" nodeType="clickEffect">
                                  <p:stCondLst>
                                    <p:cond delay="0"/>
                                  </p:stCondLst>
                                  <p:childTnLst>
                                    <p:set>
                                      <p:cBhvr>
                                        <p:cTn id="107" dur="1" fill="hold">
                                          <p:stCondLst>
                                            <p:cond delay="0"/>
                                          </p:stCondLst>
                                        </p:cTn>
                                        <p:tgtEl>
                                          <p:spTgt spid="3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213A60"/>
        </a:solidFill>
        <a:effectLst/>
      </p:bgPr>
    </p:bg>
    <p:spTree>
      <p:nvGrpSpPr>
        <p:cNvPr id="1" name="">
          <a:extLst>
            <a:ext uri="{FF2B5EF4-FFF2-40B4-BE49-F238E27FC236}">
              <a16:creationId xmlns:a16="http://schemas.microsoft.com/office/drawing/2014/main" id="{D1BD3BB6-D165-17C3-A24D-A5C1097B3DFE}"/>
            </a:ext>
          </a:extLst>
        </p:cNvPr>
        <p:cNvGrpSpPr/>
        <p:nvPr/>
      </p:nvGrpSpPr>
      <p:grpSpPr>
        <a:xfrm>
          <a:off x="0" y="0"/>
          <a:ext cx="0" cy="0"/>
          <a:chOff x="0" y="0"/>
          <a:chExt cx="0" cy="0"/>
        </a:xfrm>
      </p:grpSpPr>
      <p:sp useBgFill="1">
        <p:nvSpPr>
          <p:cNvPr id="30" name="Rectangle 21">
            <a:extLst>
              <a:ext uri="{FF2B5EF4-FFF2-40B4-BE49-F238E27FC236}">
                <a16:creationId xmlns:a16="http://schemas.microsoft.com/office/drawing/2014/main" id="{27E10821-241B-0A9E-4ADD-FA1181312A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3" name="Picture 12" descr="A blue and white logo&#10;&#10;Description automatically generated">
            <a:extLst>
              <a:ext uri="{FF2B5EF4-FFF2-40B4-BE49-F238E27FC236}">
                <a16:creationId xmlns:a16="http://schemas.microsoft.com/office/drawing/2014/main" id="{4A304D3D-B5BB-DBDC-9669-9CAF56A8D727}"/>
              </a:ext>
            </a:extLst>
          </p:cNvPr>
          <p:cNvPicPr>
            <a:picLocks noChangeAspect="1"/>
          </p:cNvPicPr>
          <p:nvPr/>
        </p:nvPicPr>
        <p:blipFill>
          <a:blip r:embed="rId3"/>
          <a:stretch>
            <a:fillRect/>
          </a:stretch>
        </p:blipFill>
        <p:spPr>
          <a:xfrm>
            <a:off x="4776435" y="177987"/>
            <a:ext cx="2134489" cy="1265766"/>
          </a:xfrm>
          <a:prstGeom prst="rect">
            <a:avLst/>
          </a:prstGeom>
        </p:spPr>
      </p:pic>
      <p:sp>
        <p:nvSpPr>
          <p:cNvPr id="2" name="TextBox 1">
            <a:extLst>
              <a:ext uri="{FF2B5EF4-FFF2-40B4-BE49-F238E27FC236}">
                <a16:creationId xmlns:a16="http://schemas.microsoft.com/office/drawing/2014/main" id="{D82EFAE6-B412-25E2-39BC-737D074C6700}"/>
              </a:ext>
            </a:extLst>
          </p:cNvPr>
          <p:cNvSpPr txBox="1"/>
          <p:nvPr/>
        </p:nvSpPr>
        <p:spPr>
          <a:xfrm>
            <a:off x="1694761" y="1621740"/>
            <a:ext cx="8648241" cy="923330"/>
          </a:xfrm>
          <a:prstGeom prst="rect">
            <a:avLst/>
          </a:prstGeom>
          <a:noFill/>
        </p:spPr>
        <p:txBody>
          <a:bodyPr wrap="square" rtlCol="0">
            <a:spAutoFit/>
          </a:bodyPr>
          <a:lstStyle/>
          <a:p>
            <a:pPr algn="ctr"/>
            <a:r>
              <a:rPr lang="en-US" sz="5400" b="1" dirty="0">
                <a:solidFill>
                  <a:schemeClr val="bg1"/>
                </a:solidFill>
              </a:rPr>
              <a:t>Add-On Updates</a:t>
            </a:r>
          </a:p>
        </p:txBody>
      </p:sp>
      <p:sp>
        <p:nvSpPr>
          <p:cNvPr id="3" name="TextBox 2">
            <a:extLst>
              <a:ext uri="{FF2B5EF4-FFF2-40B4-BE49-F238E27FC236}">
                <a16:creationId xmlns:a16="http://schemas.microsoft.com/office/drawing/2014/main" id="{C4728710-8493-CE8E-B4BE-024E213EC17C}"/>
              </a:ext>
            </a:extLst>
          </p:cNvPr>
          <p:cNvSpPr txBox="1"/>
          <p:nvPr/>
        </p:nvSpPr>
        <p:spPr>
          <a:xfrm>
            <a:off x="1498294" y="3007605"/>
            <a:ext cx="9816029" cy="984885"/>
          </a:xfrm>
          <a:prstGeom prst="rect">
            <a:avLst/>
          </a:prstGeom>
          <a:noFill/>
        </p:spPr>
        <p:txBody>
          <a:bodyPr wrap="square" rtlCol="0">
            <a:spAutoFit/>
          </a:bodyPr>
          <a:lstStyle/>
          <a:p>
            <a:pPr marL="342900" indent="-342900">
              <a:spcBef>
                <a:spcPts val="600"/>
              </a:spcBef>
              <a:spcAft>
                <a:spcPts val="600"/>
              </a:spcAft>
              <a:buFont typeface="Arial" panose="020B0604020202020204" pitchFamily="34" charset="0"/>
              <a:buChar char="•"/>
            </a:pPr>
            <a:r>
              <a:rPr lang="en-US" sz="2400" b="1" dirty="0">
                <a:solidFill>
                  <a:schemeClr val="bg1"/>
                </a:solidFill>
              </a:rPr>
              <a:t>E-Signature Trigger can run after Interview Scheduled condition is added</a:t>
            </a:r>
          </a:p>
          <a:p>
            <a:pPr marL="342900" indent="-342900">
              <a:spcBef>
                <a:spcPts val="600"/>
              </a:spcBef>
              <a:spcAft>
                <a:spcPts val="600"/>
              </a:spcAft>
              <a:buFont typeface="Arial" panose="020B0604020202020204" pitchFamily="34" charset="0"/>
              <a:buChar char="•"/>
            </a:pPr>
            <a:r>
              <a:rPr lang="en-US" sz="2400" b="1" dirty="0">
                <a:solidFill>
                  <a:schemeClr val="bg1"/>
                </a:solidFill>
              </a:rPr>
              <a:t>Checkr Integration Complete and Active</a:t>
            </a:r>
          </a:p>
        </p:txBody>
      </p:sp>
      <p:pic>
        <p:nvPicPr>
          <p:cNvPr id="5" name="Picture 4">
            <a:extLst>
              <a:ext uri="{FF2B5EF4-FFF2-40B4-BE49-F238E27FC236}">
                <a16:creationId xmlns:a16="http://schemas.microsoft.com/office/drawing/2014/main" id="{CCDF4DF2-5C23-CCCE-7918-FB2D0ECFC1AC}"/>
              </a:ext>
            </a:extLst>
          </p:cNvPr>
          <p:cNvPicPr>
            <a:picLocks noChangeAspect="1"/>
          </p:cNvPicPr>
          <p:nvPr/>
        </p:nvPicPr>
        <p:blipFill>
          <a:blip r:embed="rId4"/>
          <a:stretch>
            <a:fillRect/>
          </a:stretch>
        </p:blipFill>
        <p:spPr>
          <a:xfrm>
            <a:off x="309758" y="810870"/>
            <a:ext cx="10809071" cy="5418047"/>
          </a:xfrm>
          <a:prstGeom prst="rect">
            <a:avLst/>
          </a:prstGeom>
        </p:spPr>
      </p:pic>
      <p:pic>
        <p:nvPicPr>
          <p:cNvPr id="7" name="Picture 6">
            <a:extLst>
              <a:ext uri="{FF2B5EF4-FFF2-40B4-BE49-F238E27FC236}">
                <a16:creationId xmlns:a16="http://schemas.microsoft.com/office/drawing/2014/main" id="{7E9E6E53-318F-7066-9AB9-163399DAE4FE}"/>
              </a:ext>
            </a:extLst>
          </p:cNvPr>
          <p:cNvPicPr>
            <a:picLocks noChangeAspect="1"/>
          </p:cNvPicPr>
          <p:nvPr/>
        </p:nvPicPr>
        <p:blipFill>
          <a:blip r:embed="rId5"/>
          <a:stretch>
            <a:fillRect/>
          </a:stretch>
        </p:blipFill>
        <p:spPr>
          <a:xfrm>
            <a:off x="1630745" y="856819"/>
            <a:ext cx="8425867" cy="4772782"/>
          </a:xfrm>
          <a:prstGeom prst="rect">
            <a:avLst/>
          </a:prstGeom>
        </p:spPr>
      </p:pic>
      <p:pic>
        <p:nvPicPr>
          <p:cNvPr id="9" name="Picture 8">
            <a:extLst>
              <a:ext uri="{FF2B5EF4-FFF2-40B4-BE49-F238E27FC236}">
                <a16:creationId xmlns:a16="http://schemas.microsoft.com/office/drawing/2014/main" id="{FF479EBB-AC74-B3F2-358C-A0B4A9535210}"/>
              </a:ext>
            </a:extLst>
          </p:cNvPr>
          <p:cNvPicPr>
            <a:picLocks noChangeAspect="1"/>
          </p:cNvPicPr>
          <p:nvPr/>
        </p:nvPicPr>
        <p:blipFill>
          <a:blip r:embed="rId6"/>
          <a:stretch>
            <a:fillRect/>
          </a:stretch>
        </p:blipFill>
        <p:spPr>
          <a:xfrm>
            <a:off x="1446331" y="2197727"/>
            <a:ext cx="9145100" cy="1396281"/>
          </a:xfrm>
          <a:prstGeom prst="rect">
            <a:avLst/>
          </a:prstGeom>
        </p:spPr>
      </p:pic>
    </p:spTree>
    <p:extLst>
      <p:ext uri="{BB962C8B-B14F-4D97-AF65-F5344CB8AC3E}">
        <p14:creationId xmlns:p14="http://schemas.microsoft.com/office/powerpoint/2010/main" val="2024333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0"/>
                                          </p:stCondLst>
                                        </p:cTn>
                                        <p:tgtEl>
                                          <p:spTgt spid="5"/>
                                        </p:tgtEl>
                                        <p:attrNameLst>
                                          <p:attrName>style.visibility</p:attrName>
                                        </p:attrNameLst>
                                      </p:cBhvr>
                                      <p:to>
                                        <p:strVal val="hidden"/>
                                      </p:to>
                                    </p:set>
                                  </p:childTnLst>
                                </p:cTn>
                              </p:par>
                            </p:childTnLst>
                          </p:cTn>
                        </p:par>
                        <p:par>
                          <p:cTn id="15" fill="hold">
                            <p:stCondLst>
                              <p:cond delay="0"/>
                            </p:stCondLst>
                            <p:childTnLst>
                              <p:par>
                                <p:cTn id="16" presetID="1" presetClass="entr" presetSubtype="0" fill="hold" nodeType="after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xit" presetSubtype="0" fill="hold" nodeType="clickEffect">
                                  <p:stCondLst>
                                    <p:cond delay="0"/>
                                  </p:stCondLst>
                                  <p:childTnLst>
                                    <p:set>
                                      <p:cBhvr>
                                        <p:cTn id="25" dur="1" fill="hold">
                                          <p:stCondLst>
                                            <p:cond delay="0"/>
                                          </p:stCondLst>
                                        </p:cTn>
                                        <p:tgtEl>
                                          <p:spTgt spid="7"/>
                                        </p:tgtEl>
                                        <p:attrNameLst>
                                          <p:attrName>style.visibility</p:attrName>
                                        </p:attrNameLst>
                                      </p:cBhvr>
                                      <p:to>
                                        <p:strVal val="hidden"/>
                                      </p:to>
                                    </p:set>
                                  </p:childTnLst>
                                </p:cTn>
                              </p:par>
                            </p:childTnLst>
                          </p:cTn>
                        </p:par>
                        <p:par>
                          <p:cTn id="26" fill="hold">
                            <p:stCondLst>
                              <p:cond delay="0"/>
                            </p:stCondLst>
                            <p:childTnLst>
                              <p:par>
                                <p:cTn id="27" presetID="1" presetClass="entr" presetSubtype="0" fill="hold" nodeType="afterEffect">
                                  <p:stCondLst>
                                    <p:cond delay="0"/>
                                  </p:stCondLst>
                                  <p:childTnLst>
                                    <p:set>
                                      <p:cBhvr>
                                        <p:cTn id="28" dur="1" fill="hold">
                                          <p:stCondLst>
                                            <p:cond delay="0"/>
                                          </p:stCondLst>
                                        </p:cTn>
                                        <p:tgtEl>
                                          <p:spTgt spid="9"/>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xit" presetSubtype="0" fill="hold" nodeType="clickEffect">
                                  <p:stCondLst>
                                    <p:cond delay="0"/>
                                  </p:stCondLst>
                                  <p:childTnLst>
                                    <p:set>
                                      <p:cBhvr>
                                        <p:cTn id="32"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213A60"/>
        </a:solidFill>
        <a:effectLst/>
      </p:bgPr>
    </p:bg>
    <p:spTree>
      <p:nvGrpSpPr>
        <p:cNvPr id="1" name="">
          <a:extLst>
            <a:ext uri="{FF2B5EF4-FFF2-40B4-BE49-F238E27FC236}">
              <a16:creationId xmlns:a16="http://schemas.microsoft.com/office/drawing/2014/main" id="{CB083C74-EEE6-010E-33A1-C1540A7304E1}"/>
            </a:ext>
          </a:extLst>
        </p:cNvPr>
        <p:cNvGrpSpPr/>
        <p:nvPr/>
      </p:nvGrpSpPr>
      <p:grpSpPr>
        <a:xfrm>
          <a:off x="0" y="0"/>
          <a:ext cx="0" cy="0"/>
          <a:chOff x="0" y="0"/>
          <a:chExt cx="0" cy="0"/>
        </a:xfrm>
      </p:grpSpPr>
      <p:sp useBgFill="1">
        <p:nvSpPr>
          <p:cNvPr id="30" name="Rectangle 21">
            <a:extLst>
              <a:ext uri="{FF2B5EF4-FFF2-40B4-BE49-F238E27FC236}">
                <a16:creationId xmlns:a16="http://schemas.microsoft.com/office/drawing/2014/main" id="{F7B23AB2-D265-CAC1-B0A1-2C2119A08D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3" name="Picture 12" descr="A blue and white logo&#10;&#10;Description automatically generated">
            <a:extLst>
              <a:ext uri="{FF2B5EF4-FFF2-40B4-BE49-F238E27FC236}">
                <a16:creationId xmlns:a16="http://schemas.microsoft.com/office/drawing/2014/main" id="{3D8C1A65-F00B-B25F-1B6C-6E5F6147A5C5}"/>
              </a:ext>
            </a:extLst>
          </p:cNvPr>
          <p:cNvPicPr>
            <a:picLocks noChangeAspect="1"/>
          </p:cNvPicPr>
          <p:nvPr/>
        </p:nvPicPr>
        <p:blipFill>
          <a:blip r:embed="rId3"/>
          <a:stretch>
            <a:fillRect/>
          </a:stretch>
        </p:blipFill>
        <p:spPr>
          <a:xfrm>
            <a:off x="4776435" y="177987"/>
            <a:ext cx="2134489" cy="1265766"/>
          </a:xfrm>
          <a:prstGeom prst="rect">
            <a:avLst/>
          </a:prstGeom>
        </p:spPr>
      </p:pic>
      <p:sp>
        <p:nvSpPr>
          <p:cNvPr id="2" name="TextBox 1">
            <a:extLst>
              <a:ext uri="{FF2B5EF4-FFF2-40B4-BE49-F238E27FC236}">
                <a16:creationId xmlns:a16="http://schemas.microsoft.com/office/drawing/2014/main" id="{098A2C6F-C572-B2C4-A019-397FFA282EFB}"/>
              </a:ext>
            </a:extLst>
          </p:cNvPr>
          <p:cNvSpPr txBox="1"/>
          <p:nvPr/>
        </p:nvSpPr>
        <p:spPr>
          <a:xfrm>
            <a:off x="1657269" y="1621740"/>
            <a:ext cx="8372819" cy="923330"/>
          </a:xfrm>
          <a:prstGeom prst="rect">
            <a:avLst/>
          </a:prstGeom>
          <a:noFill/>
        </p:spPr>
        <p:txBody>
          <a:bodyPr wrap="square" rtlCol="0">
            <a:spAutoFit/>
          </a:bodyPr>
          <a:lstStyle/>
          <a:p>
            <a:pPr algn="ctr"/>
            <a:r>
              <a:rPr lang="en-US" sz="5400" b="1" dirty="0">
                <a:solidFill>
                  <a:schemeClr val="bg1"/>
                </a:solidFill>
              </a:rPr>
              <a:t>What’s Coming Next?</a:t>
            </a:r>
          </a:p>
        </p:txBody>
      </p:sp>
      <p:sp>
        <p:nvSpPr>
          <p:cNvPr id="3" name="TextBox 2">
            <a:extLst>
              <a:ext uri="{FF2B5EF4-FFF2-40B4-BE49-F238E27FC236}">
                <a16:creationId xmlns:a16="http://schemas.microsoft.com/office/drawing/2014/main" id="{CC3158D0-741D-5D70-209E-39A0306AD479}"/>
              </a:ext>
            </a:extLst>
          </p:cNvPr>
          <p:cNvSpPr txBox="1"/>
          <p:nvPr/>
        </p:nvSpPr>
        <p:spPr>
          <a:xfrm>
            <a:off x="919596" y="3029639"/>
            <a:ext cx="10421956" cy="1938992"/>
          </a:xfrm>
          <a:prstGeom prst="rect">
            <a:avLst/>
          </a:prstGeom>
          <a:noFill/>
        </p:spPr>
        <p:txBody>
          <a:bodyPr wrap="square" rtlCol="0">
            <a:spAutoFit/>
          </a:bodyPr>
          <a:lstStyle/>
          <a:p>
            <a:pPr marL="342900" indent="-342900">
              <a:buFont typeface="Arial" panose="020B0604020202020204" pitchFamily="34" charset="0"/>
              <a:buChar char="•"/>
            </a:pPr>
            <a:r>
              <a:rPr lang="en-US" sz="2400" b="1" dirty="0">
                <a:solidFill>
                  <a:schemeClr val="bg1"/>
                </a:solidFill>
              </a:rPr>
              <a:t>Super Admin Login – Multi Site Owners &amp; Franchisors</a:t>
            </a:r>
          </a:p>
          <a:p>
            <a:pPr marL="342900" indent="-342900">
              <a:buFont typeface="Arial" panose="020B0604020202020204" pitchFamily="34" charset="0"/>
              <a:buChar char="•"/>
            </a:pPr>
            <a:r>
              <a:rPr lang="en-US" sz="2400" b="1" dirty="0">
                <a:solidFill>
                  <a:schemeClr val="bg1"/>
                </a:solidFill>
              </a:rPr>
              <a:t>Video Training Modules</a:t>
            </a:r>
          </a:p>
          <a:p>
            <a:pPr marL="342900" indent="-342900">
              <a:buFont typeface="Arial" panose="020B0604020202020204" pitchFamily="34" charset="0"/>
              <a:buChar char="•"/>
            </a:pPr>
            <a:r>
              <a:rPr lang="en-US" sz="2400" b="1" dirty="0">
                <a:solidFill>
                  <a:schemeClr val="bg1"/>
                </a:solidFill>
              </a:rPr>
              <a:t>API Connection with AXISCARE</a:t>
            </a:r>
          </a:p>
          <a:p>
            <a:pPr marL="342900" indent="-342900">
              <a:buFont typeface="Arial" panose="020B0604020202020204" pitchFamily="34" charset="0"/>
              <a:buChar char="•"/>
            </a:pPr>
            <a:r>
              <a:rPr lang="en-US" sz="2400" b="1" dirty="0">
                <a:solidFill>
                  <a:schemeClr val="bg1"/>
                </a:solidFill>
              </a:rPr>
              <a:t>API Connection with WELLSKY (Formerly ClearCare)</a:t>
            </a:r>
          </a:p>
          <a:p>
            <a:pPr marL="342900" indent="-342900">
              <a:buFont typeface="Arial" panose="020B0604020202020204" pitchFamily="34" charset="0"/>
              <a:buChar char="•"/>
            </a:pPr>
            <a:r>
              <a:rPr lang="en-US" sz="2400" b="1" dirty="0">
                <a:solidFill>
                  <a:schemeClr val="bg1"/>
                </a:solidFill>
              </a:rPr>
              <a:t>Additional API Opportunities </a:t>
            </a:r>
          </a:p>
        </p:txBody>
      </p:sp>
      <p:pic>
        <p:nvPicPr>
          <p:cNvPr id="5" name="Picture 4">
            <a:extLst>
              <a:ext uri="{FF2B5EF4-FFF2-40B4-BE49-F238E27FC236}">
                <a16:creationId xmlns:a16="http://schemas.microsoft.com/office/drawing/2014/main" id="{0562866E-2BD1-5044-7220-9E5A07979325}"/>
              </a:ext>
            </a:extLst>
          </p:cNvPr>
          <p:cNvPicPr>
            <a:picLocks noChangeAspect="1"/>
          </p:cNvPicPr>
          <p:nvPr/>
        </p:nvPicPr>
        <p:blipFill>
          <a:blip r:embed="rId4"/>
          <a:stretch>
            <a:fillRect/>
          </a:stretch>
        </p:blipFill>
        <p:spPr>
          <a:xfrm>
            <a:off x="447027" y="1523517"/>
            <a:ext cx="10423791" cy="3786962"/>
          </a:xfrm>
          <a:prstGeom prst="rect">
            <a:avLst/>
          </a:prstGeom>
        </p:spPr>
      </p:pic>
      <p:pic>
        <p:nvPicPr>
          <p:cNvPr id="7" name="Picture 6">
            <a:extLst>
              <a:ext uri="{FF2B5EF4-FFF2-40B4-BE49-F238E27FC236}">
                <a16:creationId xmlns:a16="http://schemas.microsoft.com/office/drawing/2014/main" id="{6C5A6EB1-4DD1-D7F4-A8A1-A559AE65D784}"/>
              </a:ext>
            </a:extLst>
          </p:cNvPr>
          <p:cNvPicPr>
            <a:picLocks noChangeAspect="1"/>
          </p:cNvPicPr>
          <p:nvPr/>
        </p:nvPicPr>
        <p:blipFill>
          <a:blip r:embed="rId5"/>
          <a:stretch>
            <a:fillRect/>
          </a:stretch>
        </p:blipFill>
        <p:spPr>
          <a:xfrm>
            <a:off x="1244326" y="1443753"/>
            <a:ext cx="8417332" cy="4696858"/>
          </a:xfrm>
          <a:prstGeom prst="rect">
            <a:avLst/>
          </a:prstGeom>
        </p:spPr>
      </p:pic>
      <p:pic>
        <p:nvPicPr>
          <p:cNvPr id="9" name="Picture 8">
            <a:extLst>
              <a:ext uri="{FF2B5EF4-FFF2-40B4-BE49-F238E27FC236}">
                <a16:creationId xmlns:a16="http://schemas.microsoft.com/office/drawing/2014/main" id="{311A41DA-0C06-1F9A-08DC-320CC641D6F3}"/>
              </a:ext>
            </a:extLst>
          </p:cNvPr>
          <p:cNvPicPr>
            <a:picLocks noChangeAspect="1"/>
          </p:cNvPicPr>
          <p:nvPr/>
        </p:nvPicPr>
        <p:blipFill>
          <a:blip r:embed="rId6"/>
          <a:stretch>
            <a:fillRect/>
          </a:stretch>
        </p:blipFill>
        <p:spPr>
          <a:xfrm>
            <a:off x="1244326" y="4518454"/>
            <a:ext cx="9312662" cy="1565786"/>
          </a:xfrm>
          <a:prstGeom prst="rect">
            <a:avLst/>
          </a:prstGeom>
        </p:spPr>
      </p:pic>
      <p:pic>
        <p:nvPicPr>
          <p:cNvPr id="11" name="Picture 10">
            <a:extLst>
              <a:ext uri="{FF2B5EF4-FFF2-40B4-BE49-F238E27FC236}">
                <a16:creationId xmlns:a16="http://schemas.microsoft.com/office/drawing/2014/main" id="{18CEF960-47A8-B59B-DAFD-F96B834D38FA}"/>
              </a:ext>
            </a:extLst>
          </p:cNvPr>
          <p:cNvPicPr>
            <a:picLocks noChangeAspect="1"/>
          </p:cNvPicPr>
          <p:nvPr/>
        </p:nvPicPr>
        <p:blipFill>
          <a:blip r:embed="rId7"/>
          <a:stretch>
            <a:fillRect/>
          </a:stretch>
        </p:blipFill>
        <p:spPr>
          <a:xfrm>
            <a:off x="1227236" y="4510455"/>
            <a:ext cx="9329752" cy="1744708"/>
          </a:xfrm>
          <a:prstGeom prst="rect">
            <a:avLst/>
          </a:prstGeom>
        </p:spPr>
      </p:pic>
    </p:spTree>
    <p:extLst>
      <p:ext uri="{BB962C8B-B14F-4D97-AF65-F5344CB8AC3E}">
        <p14:creationId xmlns:p14="http://schemas.microsoft.com/office/powerpoint/2010/main" val="2951428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0"/>
                                          </p:stCondLst>
                                        </p:cTn>
                                        <p:tgtEl>
                                          <p:spTgt spid="5"/>
                                        </p:tgtEl>
                                        <p:attrNameLst>
                                          <p:attrName>style.visibility</p:attrName>
                                        </p:attrNameLst>
                                      </p:cBhvr>
                                      <p:to>
                                        <p:strVal val="hidden"/>
                                      </p:to>
                                    </p:set>
                                  </p:childTnLst>
                                </p:cTn>
                              </p:par>
                              <p:par>
                                <p:cTn id="15" presetID="1" presetClass="entr" presetSubtype="0" fill="hold"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xit" presetSubtype="0" fill="hold" nodeType="clickEffect">
                                  <p:stCondLst>
                                    <p:cond delay="0"/>
                                  </p:stCondLst>
                                  <p:childTnLst>
                                    <p:set>
                                      <p:cBhvr>
                                        <p:cTn id="24" dur="1" fill="hold">
                                          <p:stCondLst>
                                            <p:cond delay="0"/>
                                          </p:stCondLst>
                                        </p:cTn>
                                        <p:tgtEl>
                                          <p:spTgt spid="7"/>
                                        </p:tgtEl>
                                        <p:attrNameLst>
                                          <p:attrName>style.visibility</p:attrName>
                                        </p:attrNameLst>
                                      </p:cBhvr>
                                      <p:to>
                                        <p:strVal val="hidden"/>
                                      </p:to>
                                    </p:set>
                                  </p:childTnLst>
                                </p:cTn>
                              </p:par>
                              <p:par>
                                <p:cTn id="25" presetID="1" presetClass="entr" presetSubtype="0" fill="hold" nodeType="with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xit" presetSubtype="0" fill="hold" nodeType="clickEffect">
                                  <p:stCondLst>
                                    <p:cond delay="0"/>
                                  </p:stCondLst>
                                  <p:childTnLst>
                                    <p:set>
                                      <p:cBhvr>
                                        <p:cTn id="34" dur="1" fill="hold">
                                          <p:stCondLst>
                                            <p:cond delay="0"/>
                                          </p:stCondLst>
                                        </p:cTn>
                                        <p:tgtEl>
                                          <p:spTgt spid="9"/>
                                        </p:tgtEl>
                                        <p:attrNameLst>
                                          <p:attrName>style.visibility</p:attrName>
                                        </p:attrNameLst>
                                      </p:cBhvr>
                                      <p:to>
                                        <p:strVal val="hidden"/>
                                      </p:to>
                                    </p:set>
                                  </p:childTnLst>
                                </p:cTn>
                              </p:par>
                              <p:par>
                                <p:cTn id="35" presetID="1" presetClass="entr" presetSubtype="0" fill="hold" nodeType="withEffect">
                                  <p:stCondLst>
                                    <p:cond delay="0"/>
                                  </p:stCondLst>
                                  <p:childTnLst>
                                    <p:set>
                                      <p:cBhvr>
                                        <p:cTn id="3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11"/>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xit" presetSubtype="0" fill="hold" nodeType="clickEffect">
                                  <p:stCondLst>
                                    <p:cond delay="0"/>
                                  </p:stCondLst>
                                  <p:childTnLst>
                                    <p:set>
                                      <p:cBhvr>
                                        <p:cTn id="44" dur="1" fill="hold">
                                          <p:stCondLst>
                                            <p:cond delay="0"/>
                                          </p:stCondLst>
                                        </p:cTn>
                                        <p:tgtEl>
                                          <p:spTgt spid="11"/>
                                        </p:tgtEl>
                                        <p:attrNameLst>
                                          <p:attrName>style.visibility</p:attrName>
                                        </p:attrNameLst>
                                      </p:cBhvr>
                                      <p:to>
                                        <p:strVal val="hidden"/>
                                      </p:to>
                                    </p:set>
                                  </p:childTnLst>
                                </p:cTn>
                              </p:par>
                              <p:par>
                                <p:cTn id="45" presetID="1" presetClass="entr" presetSubtype="0" fill="hold" nodeType="withEffect">
                                  <p:stCondLst>
                                    <p:cond delay="0"/>
                                  </p:stCondLst>
                                  <p:childTnLst>
                                    <p:set>
                                      <p:cBhvr>
                                        <p:cTn id="4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213A60"/>
        </a:solidFill>
        <a:effectLst/>
      </p:bgPr>
    </p:bg>
    <p:spTree>
      <p:nvGrpSpPr>
        <p:cNvPr id="1" name="">
          <a:extLst>
            <a:ext uri="{FF2B5EF4-FFF2-40B4-BE49-F238E27FC236}">
              <a16:creationId xmlns:a16="http://schemas.microsoft.com/office/drawing/2014/main" id="{3577923A-ED4B-2496-376A-317D9F862D82}"/>
            </a:ext>
          </a:extLst>
        </p:cNvPr>
        <p:cNvGrpSpPr/>
        <p:nvPr/>
      </p:nvGrpSpPr>
      <p:grpSpPr>
        <a:xfrm>
          <a:off x="0" y="0"/>
          <a:ext cx="0" cy="0"/>
          <a:chOff x="0" y="0"/>
          <a:chExt cx="0" cy="0"/>
        </a:xfrm>
      </p:grpSpPr>
      <p:sp useBgFill="1">
        <p:nvSpPr>
          <p:cNvPr id="30" name="Rectangle 21">
            <a:extLst>
              <a:ext uri="{FF2B5EF4-FFF2-40B4-BE49-F238E27FC236}">
                <a16:creationId xmlns:a16="http://schemas.microsoft.com/office/drawing/2014/main" id="{7E3D525C-0032-C716-B30E-1B06719C30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3" name="Picture 12" descr="A blue and white logo&#10;&#10;Description automatically generated">
            <a:extLst>
              <a:ext uri="{FF2B5EF4-FFF2-40B4-BE49-F238E27FC236}">
                <a16:creationId xmlns:a16="http://schemas.microsoft.com/office/drawing/2014/main" id="{AC209333-7B56-A4FB-0C3F-3E098129983D}"/>
              </a:ext>
            </a:extLst>
          </p:cNvPr>
          <p:cNvPicPr>
            <a:picLocks noChangeAspect="1"/>
          </p:cNvPicPr>
          <p:nvPr/>
        </p:nvPicPr>
        <p:blipFill>
          <a:blip r:embed="rId3"/>
          <a:stretch>
            <a:fillRect/>
          </a:stretch>
        </p:blipFill>
        <p:spPr>
          <a:xfrm>
            <a:off x="4776435" y="177987"/>
            <a:ext cx="2134489" cy="1265766"/>
          </a:xfrm>
          <a:prstGeom prst="rect">
            <a:avLst/>
          </a:prstGeom>
        </p:spPr>
      </p:pic>
      <p:sp>
        <p:nvSpPr>
          <p:cNvPr id="2" name="TextBox 1">
            <a:extLst>
              <a:ext uri="{FF2B5EF4-FFF2-40B4-BE49-F238E27FC236}">
                <a16:creationId xmlns:a16="http://schemas.microsoft.com/office/drawing/2014/main" id="{ABB2D57C-29DD-FCB8-3F2B-D1FD001618B6}"/>
              </a:ext>
            </a:extLst>
          </p:cNvPr>
          <p:cNvSpPr txBox="1"/>
          <p:nvPr/>
        </p:nvSpPr>
        <p:spPr>
          <a:xfrm>
            <a:off x="2069334" y="2387749"/>
            <a:ext cx="8053331" cy="2123658"/>
          </a:xfrm>
          <a:prstGeom prst="rect">
            <a:avLst/>
          </a:prstGeom>
          <a:noFill/>
        </p:spPr>
        <p:txBody>
          <a:bodyPr wrap="square" rtlCol="0">
            <a:spAutoFit/>
          </a:bodyPr>
          <a:lstStyle/>
          <a:p>
            <a:pPr algn="ctr"/>
            <a:r>
              <a:rPr lang="en-US" sz="6600" dirty="0">
                <a:solidFill>
                  <a:schemeClr val="bg1"/>
                </a:solidFill>
              </a:rPr>
              <a:t>Software Questionnaire </a:t>
            </a:r>
          </a:p>
        </p:txBody>
      </p:sp>
    </p:spTree>
    <p:extLst>
      <p:ext uri="{BB962C8B-B14F-4D97-AF65-F5344CB8AC3E}">
        <p14:creationId xmlns:p14="http://schemas.microsoft.com/office/powerpoint/2010/main" val="3299374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213A60"/>
        </a:solidFill>
        <a:effectLst/>
      </p:bgPr>
    </p:bg>
    <p:spTree>
      <p:nvGrpSpPr>
        <p:cNvPr id="1" name="">
          <a:extLst>
            <a:ext uri="{FF2B5EF4-FFF2-40B4-BE49-F238E27FC236}">
              <a16:creationId xmlns:a16="http://schemas.microsoft.com/office/drawing/2014/main" id="{598FB1BF-A20A-E9B6-B3C1-1A0C8462B1E8}"/>
            </a:ext>
          </a:extLst>
        </p:cNvPr>
        <p:cNvGrpSpPr/>
        <p:nvPr/>
      </p:nvGrpSpPr>
      <p:grpSpPr>
        <a:xfrm>
          <a:off x="0" y="0"/>
          <a:ext cx="0" cy="0"/>
          <a:chOff x="0" y="0"/>
          <a:chExt cx="0" cy="0"/>
        </a:xfrm>
      </p:grpSpPr>
      <p:sp useBgFill="1">
        <p:nvSpPr>
          <p:cNvPr id="30" name="Rectangle 21">
            <a:extLst>
              <a:ext uri="{FF2B5EF4-FFF2-40B4-BE49-F238E27FC236}">
                <a16:creationId xmlns:a16="http://schemas.microsoft.com/office/drawing/2014/main" id="{5B90A3D2-5FBC-35E8-E300-10F131D6B8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3" name="Picture 12" descr="A blue and white logo&#10;&#10;Description automatically generated">
            <a:extLst>
              <a:ext uri="{FF2B5EF4-FFF2-40B4-BE49-F238E27FC236}">
                <a16:creationId xmlns:a16="http://schemas.microsoft.com/office/drawing/2014/main" id="{7F4713A7-B559-A072-7654-51B5F8D2D603}"/>
              </a:ext>
            </a:extLst>
          </p:cNvPr>
          <p:cNvPicPr>
            <a:picLocks noChangeAspect="1"/>
          </p:cNvPicPr>
          <p:nvPr/>
        </p:nvPicPr>
        <p:blipFill>
          <a:blip r:embed="rId3"/>
          <a:stretch>
            <a:fillRect/>
          </a:stretch>
        </p:blipFill>
        <p:spPr>
          <a:xfrm>
            <a:off x="4776435" y="177987"/>
            <a:ext cx="2134489" cy="1265766"/>
          </a:xfrm>
          <a:prstGeom prst="rect">
            <a:avLst/>
          </a:prstGeom>
        </p:spPr>
      </p:pic>
      <p:sp>
        <p:nvSpPr>
          <p:cNvPr id="2" name="TextBox 1">
            <a:extLst>
              <a:ext uri="{FF2B5EF4-FFF2-40B4-BE49-F238E27FC236}">
                <a16:creationId xmlns:a16="http://schemas.microsoft.com/office/drawing/2014/main" id="{810020AC-2998-CAFF-FC7C-EBE184BB09E2}"/>
              </a:ext>
            </a:extLst>
          </p:cNvPr>
          <p:cNvSpPr txBox="1"/>
          <p:nvPr/>
        </p:nvSpPr>
        <p:spPr>
          <a:xfrm>
            <a:off x="819987" y="1465787"/>
            <a:ext cx="10047383" cy="923330"/>
          </a:xfrm>
          <a:prstGeom prst="rect">
            <a:avLst/>
          </a:prstGeom>
          <a:noFill/>
        </p:spPr>
        <p:txBody>
          <a:bodyPr wrap="square" rtlCol="0">
            <a:spAutoFit/>
          </a:bodyPr>
          <a:lstStyle/>
          <a:p>
            <a:pPr algn="ctr"/>
            <a:r>
              <a:rPr lang="en-US" sz="5400" b="1" u="sng" dirty="0">
                <a:solidFill>
                  <a:schemeClr val="bg1"/>
                </a:solidFill>
              </a:rPr>
              <a:t>Video Testimonial Contest</a:t>
            </a:r>
          </a:p>
        </p:txBody>
      </p:sp>
      <p:sp>
        <p:nvSpPr>
          <p:cNvPr id="3" name="TextBox 2">
            <a:extLst>
              <a:ext uri="{FF2B5EF4-FFF2-40B4-BE49-F238E27FC236}">
                <a16:creationId xmlns:a16="http://schemas.microsoft.com/office/drawing/2014/main" id="{098A8EA5-1AD2-6DD0-C511-6766249A01B6}"/>
              </a:ext>
            </a:extLst>
          </p:cNvPr>
          <p:cNvSpPr txBox="1"/>
          <p:nvPr/>
        </p:nvSpPr>
        <p:spPr>
          <a:xfrm>
            <a:off x="582057" y="2411151"/>
            <a:ext cx="11027885" cy="3924151"/>
          </a:xfrm>
          <a:prstGeom prst="rect">
            <a:avLst/>
          </a:prstGeom>
          <a:noFill/>
        </p:spPr>
        <p:txBody>
          <a:bodyPr wrap="square" rtlCol="0">
            <a:spAutoFit/>
          </a:bodyPr>
          <a:lstStyle/>
          <a:p>
            <a:r>
              <a:rPr lang="en-US" sz="2400" b="1" dirty="0">
                <a:solidFill>
                  <a:schemeClr val="bg1"/>
                </a:solidFill>
              </a:rPr>
              <a:t>How to qualify:</a:t>
            </a:r>
          </a:p>
          <a:p>
            <a:pPr marL="800100" lvl="1" indent="-342900">
              <a:buFont typeface="Arial" panose="020B0604020202020204" pitchFamily="34" charset="0"/>
              <a:buChar char="•"/>
            </a:pPr>
            <a:r>
              <a:rPr lang="en-US" sz="2400" b="1" dirty="0">
                <a:solidFill>
                  <a:schemeClr val="bg1"/>
                </a:solidFill>
              </a:rPr>
              <a:t>Send in a video testimonial detailing how ENGYJ has helped your business:</a:t>
            </a:r>
          </a:p>
          <a:p>
            <a:pPr marL="1257300" lvl="2" indent="-342900">
              <a:buFont typeface="Arial" panose="020B0604020202020204" pitchFamily="34" charset="0"/>
              <a:buChar char="•"/>
            </a:pPr>
            <a:r>
              <a:rPr lang="en-US" sz="2400" b="1" dirty="0">
                <a:solidFill>
                  <a:schemeClr val="bg1"/>
                </a:solidFill>
              </a:rPr>
              <a:t>Grow</a:t>
            </a:r>
          </a:p>
          <a:p>
            <a:pPr marL="1257300" lvl="2" indent="-342900">
              <a:buFont typeface="Arial" panose="020B0604020202020204" pitchFamily="34" charset="0"/>
              <a:buChar char="•"/>
            </a:pPr>
            <a:r>
              <a:rPr lang="en-US" sz="2400" b="1" dirty="0">
                <a:solidFill>
                  <a:schemeClr val="bg1"/>
                </a:solidFill>
              </a:rPr>
              <a:t>Become More Efficient</a:t>
            </a:r>
          </a:p>
          <a:p>
            <a:pPr marL="800100" lvl="1" indent="-342900">
              <a:buFont typeface="Arial" panose="020B0604020202020204" pitchFamily="34" charset="0"/>
              <a:buChar char="•"/>
            </a:pPr>
            <a:r>
              <a:rPr lang="en-US" sz="2400" b="1" dirty="0">
                <a:solidFill>
                  <a:schemeClr val="bg1"/>
                </a:solidFill>
              </a:rPr>
              <a:t>Share Your Favorite Features</a:t>
            </a:r>
          </a:p>
          <a:p>
            <a:pPr marL="800100" lvl="1" indent="-342900">
              <a:buFont typeface="Arial" panose="020B0604020202020204" pitchFamily="34" charset="0"/>
              <a:buChar char="•"/>
            </a:pPr>
            <a:endParaRPr lang="en-US" sz="2400" b="1" dirty="0">
              <a:solidFill>
                <a:schemeClr val="bg1"/>
              </a:solidFill>
            </a:endParaRPr>
          </a:p>
          <a:p>
            <a:pPr marL="342900" indent="-342900">
              <a:spcBef>
                <a:spcPts val="600"/>
              </a:spcBef>
              <a:spcAft>
                <a:spcPts val="600"/>
              </a:spcAft>
              <a:buFont typeface="Arial" panose="020B0604020202020204" pitchFamily="34" charset="0"/>
              <a:buChar char="•"/>
            </a:pPr>
            <a:r>
              <a:rPr lang="en-US" sz="2400" b="1" dirty="0">
                <a:solidFill>
                  <a:schemeClr val="bg1"/>
                </a:solidFill>
              </a:rPr>
              <a:t>Keep it to one minute or less and have a clean/clear background </a:t>
            </a:r>
          </a:p>
          <a:p>
            <a:pPr marL="342900" indent="-342900">
              <a:spcBef>
                <a:spcPts val="600"/>
              </a:spcBef>
              <a:spcAft>
                <a:spcPts val="600"/>
              </a:spcAft>
              <a:buFont typeface="Arial" panose="020B0604020202020204" pitchFamily="34" charset="0"/>
              <a:buChar char="•"/>
            </a:pPr>
            <a:r>
              <a:rPr lang="en-US" sz="2400" b="1" dirty="0">
                <a:solidFill>
                  <a:schemeClr val="bg1"/>
                </a:solidFill>
              </a:rPr>
              <a:t>Submit by February 20</a:t>
            </a:r>
            <a:r>
              <a:rPr lang="en-US" sz="2400" b="1" baseline="30000" dirty="0">
                <a:solidFill>
                  <a:schemeClr val="bg1"/>
                </a:solidFill>
              </a:rPr>
              <a:t>th</a:t>
            </a:r>
            <a:r>
              <a:rPr lang="en-US" sz="2400" b="1" dirty="0">
                <a:solidFill>
                  <a:schemeClr val="bg1"/>
                </a:solidFill>
              </a:rPr>
              <a:t> – Email </a:t>
            </a:r>
            <a:r>
              <a:rPr lang="en-US" sz="2400" b="1" dirty="0">
                <a:solidFill>
                  <a:schemeClr val="bg1"/>
                </a:solidFill>
                <a:hlinkClick r:id="rId4"/>
              </a:rPr>
              <a:t>James@ENGYJ.com</a:t>
            </a:r>
            <a:r>
              <a:rPr lang="en-US" sz="2400" b="1" dirty="0">
                <a:solidFill>
                  <a:schemeClr val="bg1"/>
                </a:solidFill>
              </a:rPr>
              <a:t> for the link of where to upload</a:t>
            </a:r>
          </a:p>
          <a:p>
            <a:pPr algn="ctr">
              <a:spcBef>
                <a:spcPts val="600"/>
              </a:spcBef>
              <a:spcAft>
                <a:spcPts val="600"/>
              </a:spcAft>
            </a:pPr>
            <a:r>
              <a:rPr lang="en-US" sz="3200" b="1" dirty="0">
                <a:solidFill>
                  <a:schemeClr val="accent6"/>
                </a:solidFill>
              </a:rPr>
              <a:t>The Winner will receive lunch on us, for your entire office team!</a:t>
            </a:r>
          </a:p>
        </p:txBody>
      </p:sp>
    </p:spTree>
    <p:extLst>
      <p:ext uri="{BB962C8B-B14F-4D97-AF65-F5344CB8AC3E}">
        <p14:creationId xmlns:p14="http://schemas.microsoft.com/office/powerpoint/2010/main" val="1863193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213A60"/>
        </a:solidFill>
        <a:effectLst/>
      </p:bgPr>
    </p:bg>
    <p:spTree>
      <p:nvGrpSpPr>
        <p:cNvPr id="1" name="">
          <a:extLst>
            <a:ext uri="{FF2B5EF4-FFF2-40B4-BE49-F238E27FC236}">
              <a16:creationId xmlns:a16="http://schemas.microsoft.com/office/drawing/2014/main" id="{62FFAC05-41E9-9BA0-1906-0C606BAE2F41}"/>
            </a:ext>
          </a:extLst>
        </p:cNvPr>
        <p:cNvGrpSpPr/>
        <p:nvPr/>
      </p:nvGrpSpPr>
      <p:grpSpPr>
        <a:xfrm>
          <a:off x="0" y="0"/>
          <a:ext cx="0" cy="0"/>
          <a:chOff x="0" y="0"/>
          <a:chExt cx="0" cy="0"/>
        </a:xfrm>
      </p:grpSpPr>
      <p:sp useBgFill="1">
        <p:nvSpPr>
          <p:cNvPr id="30" name="Rectangle 21">
            <a:extLst>
              <a:ext uri="{FF2B5EF4-FFF2-40B4-BE49-F238E27FC236}">
                <a16:creationId xmlns:a16="http://schemas.microsoft.com/office/drawing/2014/main" id="{2F23E347-F461-59C5-2F80-DDEBA9D748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3" name="Picture 12" descr="A blue and white logo&#10;&#10;Description automatically generated">
            <a:extLst>
              <a:ext uri="{FF2B5EF4-FFF2-40B4-BE49-F238E27FC236}">
                <a16:creationId xmlns:a16="http://schemas.microsoft.com/office/drawing/2014/main" id="{F5508115-83AB-F93D-E88C-2738281FBC2F}"/>
              </a:ext>
            </a:extLst>
          </p:cNvPr>
          <p:cNvPicPr>
            <a:picLocks noChangeAspect="1"/>
          </p:cNvPicPr>
          <p:nvPr/>
        </p:nvPicPr>
        <p:blipFill>
          <a:blip r:embed="rId3"/>
          <a:stretch>
            <a:fillRect/>
          </a:stretch>
        </p:blipFill>
        <p:spPr>
          <a:xfrm>
            <a:off x="4776435" y="177987"/>
            <a:ext cx="2134489" cy="1265766"/>
          </a:xfrm>
          <a:prstGeom prst="rect">
            <a:avLst/>
          </a:prstGeom>
        </p:spPr>
      </p:pic>
      <p:pic>
        <p:nvPicPr>
          <p:cNvPr id="24" name="Picture 23" descr="A screenshot of a chat&#10;&#10;Description automatically generated">
            <a:extLst>
              <a:ext uri="{FF2B5EF4-FFF2-40B4-BE49-F238E27FC236}">
                <a16:creationId xmlns:a16="http://schemas.microsoft.com/office/drawing/2014/main" id="{FB8337C4-E085-8BA2-D545-A189D3B9B2AF}"/>
              </a:ext>
            </a:extLst>
          </p:cNvPr>
          <p:cNvPicPr>
            <a:picLocks noChangeAspect="1"/>
          </p:cNvPicPr>
          <p:nvPr/>
        </p:nvPicPr>
        <p:blipFill>
          <a:blip r:embed="rId4"/>
          <a:stretch>
            <a:fillRect/>
          </a:stretch>
        </p:blipFill>
        <p:spPr>
          <a:xfrm>
            <a:off x="7995505" y="3672790"/>
            <a:ext cx="3754151" cy="2769456"/>
          </a:xfrm>
          <a:prstGeom prst="rect">
            <a:avLst/>
          </a:prstGeom>
        </p:spPr>
      </p:pic>
      <p:sp>
        <p:nvSpPr>
          <p:cNvPr id="2" name="TextBox 1">
            <a:extLst>
              <a:ext uri="{FF2B5EF4-FFF2-40B4-BE49-F238E27FC236}">
                <a16:creationId xmlns:a16="http://schemas.microsoft.com/office/drawing/2014/main" id="{8EFD4F12-A955-7A7D-F34B-A2CEA3424BE7}"/>
              </a:ext>
            </a:extLst>
          </p:cNvPr>
          <p:cNvSpPr txBox="1"/>
          <p:nvPr/>
        </p:nvSpPr>
        <p:spPr>
          <a:xfrm>
            <a:off x="209320" y="3672790"/>
            <a:ext cx="7623673" cy="2123658"/>
          </a:xfrm>
          <a:prstGeom prst="rect">
            <a:avLst/>
          </a:prstGeom>
          <a:noFill/>
        </p:spPr>
        <p:txBody>
          <a:bodyPr wrap="square" rtlCol="0">
            <a:spAutoFit/>
          </a:bodyPr>
          <a:lstStyle/>
          <a:p>
            <a:r>
              <a:rPr lang="en-US" sz="4400" b="1" dirty="0">
                <a:solidFill>
                  <a:schemeClr val="bg1"/>
                </a:solidFill>
              </a:rPr>
              <a:t>Please send an email to </a:t>
            </a:r>
            <a:r>
              <a:rPr lang="en-US" sz="4400" b="1" dirty="0">
                <a:solidFill>
                  <a:srgbClr val="0070C0"/>
                </a:solidFill>
                <a:hlinkClick r:id="rId5">
                  <a:extLst>
                    <a:ext uri="{A12FA001-AC4F-418D-AE19-62706E023703}">
                      <ahyp:hlinkClr xmlns:ahyp="http://schemas.microsoft.com/office/drawing/2018/hyperlinkcolor" val="tx"/>
                    </a:ext>
                  </a:extLst>
                </a:hlinkClick>
              </a:rPr>
              <a:t>devteam@engyj.com</a:t>
            </a:r>
            <a:r>
              <a:rPr lang="en-US" sz="4400" b="1" dirty="0">
                <a:solidFill>
                  <a:srgbClr val="0070C0"/>
                </a:solidFill>
              </a:rPr>
              <a:t> </a:t>
            </a:r>
            <a:r>
              <a:rPr lang="en-US" sz="4400" b="1" dirty="0">
                <a:solidFill>
                  <a:schemeClr val="bg1"/>
                </a:solidFill>
              </a:rPr>
              <a:t>and be sure to </a:t>
            </a:r>
            <a:r>
              <a:rPr lang="en-US" sz="4400" b="1" u="sng" dirty="0">
                <a:solidFill>
                  <a:schemeClr val="bg1"/>
                </a:solidFill>
              </a:rPr>
              <a:t>copy</a:t>
            </a:r>
            <a:r>
              <a:rPr lang="en-US" sz="4400" b="1" dirty="0">
                <a:solidFill>
                  <a:schemeClr val="bg1"/>
                </a:solidFill>
              </a:rPr>
              <a:t>: </a:t>
            </a:r>
            <a:r>
              <a:rPr lang="en-US" sz="4400" b="1" dirty="0">
                <a:solidFill>
                  <a:srgbClr val="0070C0"/>
                </a:solidFill>
                <a:hlinkClick r:id="rId6">
                  <a:extLst>
                    <a:ext uri="{A12FA001-AC4F-418D-AE19-62706E023703}">
                      <ahyp:hlinkClr xmlns:ahyp="http://schemas.microsoft.com/office/drawing/2018/hyperlinkcolor" val="tx"/>
                    </a:ext>
                  </a:extLst>
                </a:hlinkClick>
              </a:rPr>
              <a:t>James@engyj.com</a:t>
            </a:r>
            <a:r>
              <a:rPr lang="en-US" sz="4400" b="1" dirty="0">
                <a:solidFill>
                  <a:srgbClr val="0070C0"/>
                </a:solidFill>
              </a:rPr>
              <a:t> </a:t>
            </a:r>
          </a:p>
        </p:txBody>
      </p:sp>
      <p:sp>
        <p:nvSpPr>
          <p:cNvPr id="3" name="TextBox 2">
            <a:extLst>
              <a:ext uri="{FF2B5EF4-FFF2-40B4-BE49-F238E27FC236}">
                <a16:creationId xmlns:a16="http://schemas.microsoft.com/office/drawing/2014/main" id="{DB2E1C2E-CE11-42E6-3F41-56EEB98066D6}"/>
              </a:ext>
            </a:extLst>
          </p:cNvPr>
          <p:cNvSpPr txBox="1"/>
          <p:nvPr/>
        </p:nvSpPr>
        <p:spPr>
          <a:xfrm>
            <a:off x="979732" y="1794415"/>
            <a:ext cx="9727894" cy="923330"/>
          </a:xfrm>
          <a:prstGeom prst="rect">
            <a:avLst/>
          </a:prstGeom>
          <a:noFill/>
        </p:spPr>
        <p:txBody>
          <a:bodyPr wrap="square" rtlCol="0">
            <a:spAutoFit/>
          </a:bodyPr>
          <a:lstStyle/>
          <a:p>
            <a:pPr algn="ctr"/>
            <a:r>
              <a:rPr lang="en-US" sz="5400" b="1" dirty="0">
                <a:solidFill>
                  <a:schemeClr val="bg1"/>
                </a:solidFill>
              </a:rPr>
              <a:t>Need Assistance?</a:t>
            </a:r>
          </a:p>
        </p:txBody>
      </p:sp>
    </p:spTree>
    <p:extLst>
      <p:ext uri="{BB962C8B-B14F-4D97-AF65-F5344CB8AC3E}">
        <p14:creationId xmlns:p14="http://schemas.microsoft.com/office/powerpoint/2010/main" val="16415781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213A60"/>
        </a:solidFill>
        <a:effectLst/>
      </p:bgPr>
    </p:bg>
    <p:spTree>
      <p:nvGrpSpPr>
        <p:cNvPr id="1" name="">
          <a:extLst>
            <a:ext uri="{FF2B5EF4-FFF2-40B4-BE49-F238E27FC236}">
              <a16:creationId xmlns:a16="http://schemas.microsoft.com/office/drawing/2014/main" id="{98329279-53C3-32E2-CC5D-582CC8B9AFFD}"/>
            </a:ext>
          </a:extLst>
        </p:cNvPr>
        <p:cNvGrpSpPr/>
        <p:nvPr/>
      </p:nvGrpSpPr>
      <p:grpSpPr>
        <a:xfrm>
          <a:off x="0" y="0"/>
          <a:ext cx="0" cy="0"/>
          <a:chOff x="0" y="0"/>
          <a:chExt cx="0" cy="0"/>
        </a:xfrm>
      </p:grpSpPr>
      <p:sp useBgFill="1">
        <p:nvSpPr>
          <p:cNvPr id="30" name="Rectangle 21">
            <a:extLst>
              <a:ext uri="{FF2B5EF4-FFF2-40B4-BE49-F238E27FC236}">
                <a16:creationId xmlns:a16="http://schemas.microsoft.com/office/drawing/2014/main" id="{7B4EEE1F-1EB7-99C7-F246-BE764EC2AA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3" name="Picture 12" descr="A blue and white logo&#10;&#10;Description automatically generated">
            <a:extLst>
              <a:ext uri="{FF2B5EF4-FFF2-40B4-BE49-F238E27FC236}">
                <a16:creationId xmlns:a16="http://schemas.microsoft.com/office/drawing/2014/main" id="{B6AA6A4E-0312-BFB9-0A1A-5F0D89EA1F55}"/>
              </a:ext>
            </a:extLst>
          </p:cNvPr>
          <p:cNvPicPr>
            <a:picLocks noChangeAspect="1"/>
          </p:cNvPicPr>
          <p:nvPr/>
        </p:nvPicPr>
        <p:blipFill>
          <a:blip r:embed="rId3"/>
          <a:stretch>
            <a:fillRect/>
          </a:stretch>
        </p:blipFill>
        <p:spPr>
          <a:xfrm>
            <a:off x="4336367" y="252994"/>
            <a:ext cx="3519266" cy="2086948"/>
          </a:xfrm>
          <a:prstGeom prst="rect">
            <a:avLst/>
          </a:prstGeom>
        </p:spPr>
      </p:pic>
      <p:sp>
        <p:nvSpPr>
          <p:cNvPr id="2" name="TextBox 1">
            <a:extLst>
              <a:ext uri="{FF2B5EF4-FFF2-40B4-BE49-F238E27FC236}">
                <a16:creationId xmlns:a16="http://schemas.microsoft.com/office/drawing/2014/main" id="{A1648B5A-7E8D-78D0-E895-2A1D29CA695C}"/>
              </a:ext>
            </a:extLst>
          </p:cNvPr>
          <p:cNvSpPr txBox="1"/>
          <p:nvPr/>
        </p:nvSpPr>
        <p:spPr>
          <a:xfrm>
            <a:off x="2069334" y="2387749"/>
            <a:ext cx="8053331" cy="3139321"/>
          </a:xfrm>
          <a:prstGeom prst="rect">
            <a:avLst/>
          </a:prstGeom>
          <a:noFill/>
        </p:spPr>
        <p:txBody>
          <a:bodyPr wrap="square" rtlCol="0">
            <a:spAutoFit/>
          </a:bodyPr>
          <a:lstStyle/>
          <a:p>
            <a:pPr algn="ctr"/>
            <a:r>
              <a:rPr lang="en-US" sz="6600" b="1" dirty="0">
                <a:solidFill>
                  <a:schemeClr val="bg1"/>
                </a:solidFill>
              </a:rPr>
              <a:t>We Appreciate You!</a:t>
            </a:r>
          </a:p>
          <a:p>
            <a:pPr algn="ctr"/>
            <a:endParaRPr lang="en-US" sz="6600" dirty="0">
              <a:solidFill>
                <a:schemeClr val="bg1"/>
              </a:solidFill>
            </a:endParaRPr>
          </a:p>
          <a:p>
            <a:pPr algn="ctr"/>
            <a:r>
              <a:rPr lang="en-US" sz="6600" b="1" u="sng" dirty="0">
                <a:solidFill>
                  <a:schemeClr val="bg1"/>
                </a:solidFill>
              </a:rPr>
              <a:t>THANK YOU!</a:t>
            </a:r>
          </a:p>
        </p:txBody>
      </p:sp>
    </p:spTree>
    <p:extLst>
      <p:ext uri="{BB962C8B-B14F-4D97-AF65-F5344CB8AC3E}">
        <p14:creationId xmlns:p14="http://schemas.microsoft.com/office/powerpoint/2010/main" val="14878983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5918</TotalTime>
  <Words>2677</Words>
  <Application>Microsoft Office PowerPoint</Application>
  <PresentationFormat>Widescreen</PresentationFormat>
  <Paragraphs>173</Paragraphs>
  <Slides>13</Slides>
  <Notes>13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Hafiz Bahramzi</dc:creator>
  <cp:lastModifiedBy>James Patchett</cp:lastModifiedBy>
  <cp:revision>30</cp:revision>
  <dcterms:created xsi:type="dcterms:W3CDTF">2023-10-22T18:34:17Z</dcterms:created>
  <dcterms:modified xsi:type="dcterms:W3CDTF">2024-02-12T15:53:39Z</dcterms:modified>
</cp:coreProperties>
</file>